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77" r:id="rId3"/>
    <p:sldId id="278" r:id="rId4"/>
    <p:sldId id="279" r:id="rId5"/>
    <p:sldId id="280" r:id="rId6"/>
    <p:sldId id="282" r:id="rId7"/>
    <p:sldId id="281" r:id="rId8"/>
    <p:sldId id="283" r:id="rId9"/>
    <p:sldId id="256" r:id="rId10"/>
    <p:sldId id="257" r:id="rId11"/>
    <p:sldId id="258" r:id="rId12"/>
    <p:sldId id="262" r:id="rId13"/>
    <p:sldId id="259" r:id="rId14"/>
    <p:sldId id="260" r:id="rId15"/>
    <p:sldId id="261" r:id="rId16"/>
    <p:sldId id="289" r:id="rId17"/>
    <p:sldId id="268" r:id="rId18"/>
    <p:sldId id="269" r:id="rId19"/>
    <p:sldId id="270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4314-B9B8-4C4E-8949-D6A347436103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E2F9-3064-4E0C-A93D-D73CF412D9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7895-BEA2-41B1-9851-3A9E7C0441FF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2318-81C0-47C7-BE78-778028C1EF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A17E-A72E-425B-873C-C17A614F0F5E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56AD-88C9-48F0-9FE8-53B79E5861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A02417-5091-4D43-A283-E574A3C8F17F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93C6F5-85F4-44C4-915F-4196BC177F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5C3D-E272-4CD2-B429-D09A864D6E16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6112-B28D-461D-A579-FD5A49CE17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49E-0A7C-4D7D-9EE3-6FB600A25F33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506E-5EF6-4254-B299-AA8208D8C3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6891-6529-413B-8F49-E00C8548F857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8426-9FD0-4172-B84E-D43998661A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344BEC-950A-4CE1-9E0A-BFEA36FAE62D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24E892-2F7C-455A-BA3A-477D0F6FEB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212E-09CE-4450-8508-DCAD015BAB12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573-295D-42D0-A4FA-612321F5F5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147875-A242-453F-AEEA-5638F5001152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819387-DD36-4815-A283-CB240CAE67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69AEFD-89F7-42C8-B1E5-B3C1DDAC76B2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EA2F9E-06D2-43A4-9BA7-9A3A0DC9C2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3C06132-DFE9-4271-9619-0114DFC089F4}" type="datetimeFigureOut">
              <a:rPr lang="es-ES"/>
              <a:pPr>
                <a:defRPr/>
              </a:pPr>
              <a:t>15/03/2010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44C36A-5290-41AB-8F88-6762123D06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es/imgres?imgurl=http://www.mpt.es/ministerio/delegaciones_gobierno/delegaciones/galicia/actualidad/notas_de_prensa/notas/2008/05/2008_05_05_2/image_es/cies.jpeg&amp;imgrefurl=http://www.mpt.es/ministerio/delegaciones_gobierno/delegaciones/galicia/actualidad/notas_de_prensa/notas/2008/05/2008_05_05_2.html&amp;usg=__AeyW-FMa1WuiqzHX4GxWnjuItN0=&amp;h=317&amp;w=450&amp;sz=50&amp;hl=es&amp;start=2&amp;um=1&amp;tbnid=utXxtsmA_fh-GM:&amp;tbnh=89&amp;tbnw=127&amp;prev=/images?q=islas+atlanticas+de+galicia&amp;hl=es&amp;sa=N&amp;um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14563" y="2143125"/>
            <a:ext cx="6172200" cy="1728788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i="1" dirty="0" smtClean="0">
                <a:solidFill>
                  <a:schemeClr val="accent1"/>
                </a:solidFill>
              </a:rPr>
              <a:t>Realizado por: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Javier García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Rafael Garrido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Rocío López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Francisco Muñoz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Norte de la Península Ibérica 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530" name="2 Marcador de contenido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7467600" cy="4873625"/>
          </a:xfrm>
        </p:spPr>
        <p:txBody>
          <a:bodyPr/>
          <a:lstStyle/>
          <a:p>
            <a:pPr algn="r" eaLnBrk="1" hangingPunct="1"/>
            <a:r>
              <a:rPr lang="es-ES" b="1" smtClean="0">
                <a:latin typeface="Century Gothic" pitchFamily="34" charset="0"/>
              </a:rPr>
              <a:t>Zona Cantábrica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00063" y="1571625"/>
            <a:ext cx="3714750" cy="500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>
                <a:solidFill>
                  <a:schemeClr val="tx1"/>
                </a:solidFill>
                <a:latin typeface="Century Gothic" pitchFamily="34" charset="0"/>
              </a:rPr>
              <a:t>Picos de Europa</a:t>
            </a:r>
            <a:r>
              <a:rPr lang="es-ES" sz="2000" u="sng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es-ES" sz="2000" i="1" u="sng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Century Gothic" pitchFamily="34" charset="0"/>
              </a:rPr>
              <a:t>Es el parque nacional más antiguo de España (1918). Escasas formaciones de calizas carboníferas. Vegetación   de matorrales y bosques mixtos, en un entorno oceánico. Nos encontramos con hayas, robles y abedules, entre otras especies. En la fauna podemos destacar al oso pardo  y al uruguayo  </a:t>
            </a:r>
          </a:p>
        </p:txBody>
      </p:sp>
      <p:pic>
        <p:nvPicPr>
          <p:cNvPr id="22532" name="Picture 2" descr="D:\IMAGENES FAMILIA\Otras\fotos y videos de rafael\Nueva carpeta (2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928938"/>
            <a:ext cx="2786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Norte de la Península Ibérica 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r>
              <a:rPr lang="es-ES" b="1" smtClean="0">
                <a:latin typeface="Century Gothic" pitchFamily="34" charset="0"/>
              </a:rPr>
              <a:t>Zona Pirenaica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14313" y="1500188"/>
            <a:ext cx="2714625" cy="5214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u="sng" dirty="0" err="1">
                <a:solidFill>
                  <a:schemeClr val="tx1"/>
                </a:solidFill>
                <a:latin typeface="Century Gothic" pitchFamily="34" charset="0"/>
              </a:rPr>
              <a:t>Ordesa</a:t>
            </a:r>
            <a:r>
              <a:rPr lang="es-ES" sz="2000" b="1" i="1" u="sng" dirty="0">
                <a:solidFill>
                  <a:schemeClr val="tx1"/>
                </a:solidFill>
                <a:latin typeface="Century Gothic" pitchFamily="34" charset="0"/>
              </a:rPr>
              <a:t> y Monte perdido</a:t>
            </a:r>
            <a:r>
              <a:rPr lang="es-ES" sz="20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Century Gothic" pitchFamily="34" charset="0"/>
              </a:rPr>
              <a:t>:Se caracteriza por sus paisajes de origen glaciar. Hay unas 2000 especies de floras , entre los que  se encuentran los abedules , hayas, musgos y líquenes. En la especie animal nos encontramos con jabalíes , zorros , tejones, etc... 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929313" y="1357313"/>
            <a:ext cx="2714625" cy="5286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</a:rPr>
              <a:t>Aigüestortes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</a:rPr>
              <a:t> i </a:t>
            </a: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</a:rPr>
              <a:t>Estany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</a:rPr>
              <a:t> de Sant </a:t>
            </a: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</a:rPr>
              <a:t>Maurici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i="1" u="sng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</a:rPr>
              <a:t>Este es un </a:t>
            </a:r>
            <a:r>
              <a:rPr lang="fr-FR" sz="2000" i="1" dirty="0" err="1">
                <a:solidFill>
                  <a:schemeClr val="tx1"/>
                </a:solidFill>
                <a:latin typeface="Century Gothic" pitchFamily="34" charset="0"/>
              </a:rPr>
              <a:t>claro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Century Gothic" pitchFamily="34" charset="0"/>
              </a:rPr>
              <a:t>ejemplo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</a:rPr>
              <a:t> de </a:t>
            </a:r>
            <a:r>
              <a:rPr lang="fr-FR" sz="2000" i="1" dirty="0" err="1">
                <a:solidFill>
                  <a:schemeClr val="tx1"/>
                </a:solidFill>
                <a:latin typeface="Century Gothic" pitchFamily="34" charset="0"/>
              </a:rPr>
              <a:t>relieve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Century Gothic" pitchFamily="34" charset="0"/>
              </a:rPr>
              <a:t>glaciar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  <a:r>
              <a:rPr lang="fr-FR" sz="2000" i="1" u="sng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Nos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encontramos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con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bosques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caducifolios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,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abetos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 y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pinos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.En la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fauna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podemos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destacar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distintas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especies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Gatos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monteses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,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víboras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,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buitres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,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águilas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entury Gothic" pitchFamily="34" charset="0"/>
              </a:rPr>
              <a:t>reales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</a:rPr>
              <a:t>, etc.…</a:t>
            </a:r>
            <a:endParaRPr lang="es-ES" sz="2000" i="1" u="sng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3557" name="Picture 2" descr="D:\IMAGENES FAMILIA\Otras\fotos y videos de rafael\Nueva carpeta (2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357438"/>
            <a:ext cx="235743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D:\IMAGENES FAMILIA\Otras\fotos y videos de rafael\Nueva carpeta (2)\imagesCAYEEZ2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572000"/>
            <a:ext cx="22748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3071813" y="328612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0800000">
            <a:off x="5357813" y="514350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i="1" dirty="0" smtClean="0"/>
              <a:t>       </a:t>
            </a: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Norte de la Península Ibérica </a:t>
            </a:r>
            <a:endParaRPr lang="es-ES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/>
              <a:t>                               </a:t>
            </a:r>
            <a:r>
              <a:rPr lang="es-ES" b="1" u="sng" smtClean="0">
                <a:latin typeface="Century Gothic" pitchFamily="34" charset="0"/>
              </a:rPr>
              <a:t>Zona De Galicia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b="1" i="1" u="sng" smtClean="0"/>
              <a:t>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s-ES" b="1" i="1" u="sng" smtClean="0"/>
          </a:p>
          <a:p>
            <a:pPr eaLnBrk="1" hangingPunct="1">
              <a:buFont typeface="Wingdings" pitchFamily="2" charset="2"/>
              <a:buNone/>
            </a:pPr>
            <a:endParaRPr lang="es-ES" b="1" i="1" u="sng" smtClean="0"/>
          </a:p>
          <a:p>
            <a:pPr eaLnBrk="1" hangingPunct="1">
              <a:buFont typeface="Wingdings" pitchFamily="2" charset="2"/>
              <a:buNone/>
            </a:pPr>
            <a:r>
              <a:rPr lang="es-ES" b="1" i="1" u="sng" smtClean="0"/>
              <a:t>                                                                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85813" y="2214563"/>
            <a:ext cx="357187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u="sng">
                <a:solidFill>
                  <a:schemeClr val="tx1"/>
                </a:solidFill>
                <a:latin typeface="Century Gothic" pitchFamily="34" charset="0"/>
              </a:rPr>
              <a:t>Islas Atlánticas de Galicia</a:t>
            </a: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: Se han contabilizado 200 tipos de algas y 400 especies vegetales terrestres. En la fauna podemos destacar la gaviota, el cormorán moñudo, peces, moluscos, crustáceos, varias especies de delfines, etc… </a:t>
            </a:r>
          </a:p>
        </p:txBody>
      </p:sp>
      <p:pic>
        <p:nvPicPr>
          <p:cNvPr id="24580" name="Picture 2" descr="http://t1.gstatic.com/images?q=tbn:utXxtsmA_fh-GM:http://www.mpt.es/ministerio/delegaciones_gobierno/delegaciones/galicia/actualidad/notas_de_prensa/notas/2008/05/2008_05_05_2/image_es/ci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928938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Este de la península Ibérica  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71500" y="1643063"/>
            <a:ext cx="4714875" cy="428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u="sng">
                <a:solidFill>
                  <a:schemeClr val="tx1"/>
                </a:solidFill>
                <a:latin typeface="Century Gothic" pitchFamily="34" charset="0"/>
              </a:rPr>
              <a:t>Archipiélago de Cabrera</a:t>
            </a: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Hay 450 tipos de vegetación .</a:t>
            </a:r>
          </a:p>
          <a:p>
            <a:pPr algn="ctr"/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Se encuentran matorrales mediterráneos y pinos.  En la fauna podemos encontrar tortugas , halcones , salmones , gaviotas, etc... En los fondos marinos destacan las praderas de posidonia.</a:t>
            </a:r>
          </a:p>
        </p:txBody>
      </p:sp>
      <p:pic>
        <p:nvPicPr>
          <p:cNvPr id="25603" name="Picture 2" descr="D:\IMAGENES FAMILIA\Otras\fotos y videos de rafael\Nueva carpeta (2)\imagesCAA45PI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571625"/>
            <a:ext cx="2605087" cy="2071688"/>
          </a:xfrm>
        </p:spPr>
      </p:pic>
      <p:pic>
        <p:nvPicPr>
          <p:cNvPr id="25604" name="Picture 3" descr="D:\IMAGENES FAMILIA\Otras\fotos y videos de rafael\Nueva carpeta (2)\imagesCAV4SA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786188"/>
            <a:ext cx="280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214313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Centro de la península ibérica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85750" y="1357313"/>
            <a:ext cx="2786063" cy="507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u="sng">
                <a:solidFill>
                  <a:schemeClr val="tx1"/>
                </a:solidFill>
                <a:latin typeface="Century Gothic" pitchFamily="34" charset="0"/>
              </a:rPr>
              <a:t>Cabañeros</a:t>
            </a: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: Lo podemos localizar  en los Montes de Toledo. La vegetación se compone por encinas , alcornoques ,  fresnos ,etc.… Y en la fauna nos encontramos con águilas, cigüeñas , ciervos y linces (Fauna Mediterránea)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072188" y="1714500"/>
            <a:ext cx="2571750" cy="471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u="sng">
                <a:solidFill>
                  <a:schemeClr val="tx1"/>
                </a:solidFill>
                <a:latin typeface="Century Gothic" pitchFamily="34" charset="0"/>
              </a:rPr>
              <a:t>Tablas de Daimiel</a:t>
            </a: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: Es una zona húmeda en el curso del Guadiana. Está sobre suelo calizo y nos encontramos con acuíferos por toda la zona. En la fauna se aprecia la nutria , comadreja , cigüeña , garza, etc… </a:t>
            </a:r>
          </a:p>
        </p:txBody>
      </p:sp>
      <p:pic>
        <p:nvPicPr>
          <p:cNvPr id="26628" name="Picture 2" descr="D:\IMAGENES FAMILIA\Otras\fotos y videos de rafael\Nueva carpeta (2)\imagesCAB7TX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286000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D:\IMAGENES FAMILIA\Otras\fotos y videos de rafael\Nueva carpeta (2)\imagesCA60DC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500563"/>
            <a:ext cx="23526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3071813" y="321468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0800000">
            <a:off x="5429250" y="535781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Centro de la península ibérica 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650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mtClean="0"/>
              <a:t>   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14375" y="1928813"/>
            <a:ext cx="3000375" cy="464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 err="1">
                <a:solidFill>
                  <a:schemeClr val="tx1"/>
                </a:solidFill>
                <a:latin typeface="Century Gothic" pitchFamily="34" charset="0"/>
              </a:rPr>
              <a:t>Monfragüe</a:t>
            </a:r>
            <a:r>
              <a:rPr lang="es-ES" sz="2000" dirty="0">
                <a:solidFill>
                  <a:schemeClr val="tx1"/>
                </a:solidFill>
                <a:latin typeface="Century Gothic" pitchFamily="34" charset="0"/>
              </a:rPr>
              <a:t>. La vegetación es de bosque y matorral mediterráneo, donde podemos encontrarnos con algún que otro alcornoque. En la fauna destacan animales como buitres , águilas , linces, nutrias , culebras , leopardos, etc.…  </a:t>
            </a:r>
          </a:p>
        </p:txBody>
      </p:sp>
      <p:pic>
        <p:nvPicPr>
          <p:cNvPr id="27652" name="Picture 2" descr="D:\IMAGENES FAMILIA\Otras\fotos y videos de rafael\Nueva carpeta (2)\imagesCAFN9G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71750"/>
            <a:ext cx="4076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3125" y="500063"/>
            <a:ext cx="7772400" cy="172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Recursos Naturales</a:t>
            </a:r>
            <a:endParaRPr lang="es-ES" sz="4000" i="1" u="sng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313" y="4000500"/>
            <a:ext cx="61722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Relieve , Suelo , Clima 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4563" y="0"/>
            <a:ext cx="7467600" cy="1143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48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 Relieve </a:t>
            </a:r>
            <a:endParaRPr lang="es-ES" sz="4800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B2E389"/>
                </a:solidFill>
                <a:latin typeface="Century Gothic" pitchFamily="34" charset="0"/>
              </a:rPr>
              <a:t>El Relieve es el soporte de los asentamientos de los humanos, y hay dos rasgos que repercuten,  el relieve :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1714501" y="3286125"/>
            <a:ext cx="11430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428596" y="4214818"/>
            <a:ext cx="3143272" cy="11430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Dificulta las comunicaciones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43438" y="4143375"/>
            <a:ext cx="4071937" cy="1143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La construcción  de infraestructuras es muy costosa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5072063" y="3143250"/>
            <a:ext cx="1071562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8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Los Suelos </a:t>
            </a:r>
            <a:endParaRPr lang="es-ES" sz="4800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4313" y="2357438"/>
            <a:ext cx="3643312" cy="3429000"/>
          </a:xfrm>
          <a:prstGeom prst="roundRect">
            <a:avLst>
              <a:gd name="adj" fmla="val 15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La actividad de los suelos influye en la actividad agraria ,la calidad del suelo es baja 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286375" y="4143375"/>
            <a:ext cx="2857500" cy="571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Zona Silícea formadas por pizarra y granito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286375" y="5000625"/>
            <a:ext cx="2857500" cy="5000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Zona Caliza formada por la calcita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286375" y="5857875"/>
            <a:ext cx="2857500" cy="78581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Zona arcillosa con arcillas que han formado llanuras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000500" y="5072063"/>
            <a:ext cx="8572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Tipos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4893469" y="460771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4929188" y="5786438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Igual que"/>
          <p:cNvSpPr/>
          <p:nvPr/>
        </p:nvSpPr>
        <p:spPr>
          <a:xfrm>
            <a:off x="4929188" y="5143500"/>
            <a:ext cx="285750" cy="2143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30730" name="3 Marcador de contenido" descr="image0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500188"/>
            <a:ext cx="274955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8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 Clima </a:t>
            </a:r>
            <a:endParaRPr lang="es-ES" sz="4800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1746" name="4 Marcador de contenido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500188"/>
            <a:ext cx="2333625" cy="1905000"/>
          </a:xfrm>
        </p:spPr>
      </p:pic>
      <p:sp>
        <p:nvSpPr>
          <p:cNvPr id="4" name="3 Rectángulo redondeado"/>
          <p:cNvSpPr/>
          <p:nvPr/>
        </p:nvSpPr>
        <p:spPr>
          <a:xfrm>
            <a:off x="285750" y="1500188"/>
            <a:ext cx="3214688" cy="371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>
                <a:solidFill>
                  <a:schemeClr val="tx1"/>
                </a:solidFill>
                <a:latin typeface="Century Gothic" pitchFamily="34" charset="0"/>
              </a:rPr>
              <a:t>El clima de España favorece a algunas energías alternativas y vienen muchos turistas gracias al clima </a:t>
            </a:r>
          </a:p>
        </p:txBody>
      </p:sp>
      <p:pic>
        <p:nvPicPr>
          <p:cNvPr id="31748" name="Picture 2" descr="D:\IMAGENES FAMILIA\Otras\fotos y videos de rafael\Nueva carpeta (2)\imagesCAD058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71938"/>
            <a:ext cx="223678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714750" y="3286125"/>
            <a:ext cx="1643063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Algunos tipos de energías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5322094" y="3036094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5357813" y="3929063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43188" y="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ESPACIOS PROTEGIDOS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_tradn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LA PENINSULA IBÉRICA E ISLAS</a:t>
            </a:r>
            <a:endParaRPr lang="es-ES" sz="20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57188"/>
            <a:ext cx="6172200" cy="2393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Recursos naturales</a:t>
            </a:r>
            <a:b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de</a:t>
            </a:r>
            <a:b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España </a:t>
            </a:r>
            <a:endParaRPr lang="es-ES" sz="44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770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s-ES" smtClean="0"/>
              <a:t> </a:t>
            </a:r>
          </a:p>
          <a:p>
            <a:pPr eaLnBrk="1" hangingPunct="1"/>
            <a:endParaRPr lang="es-ES" smtClean="0"/>
          </a:p>
        </p:txBody>
      </p:sp>
      <p:sp>
        <p:nvSpPr>
          <p:cNvPr id="32771" name="3 CuadroTexto"/>
          <p:cNvSpPr txBox="1">
            <a:spLocks noChangeArrowheads="1"/>
          </p:cNvSpPr>
          <p:nvPr/>
        </p:nvSpPr>
        <p:spPr bwMode="auto">
          <a:xfrm>
            <a:off x="2643188" y="4357688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chemeClr val="accent1"/>
                </a:solidFill>
                <a:latin typeface="Century Schoolbook" pitchFamily="18" charset="0"/>
              </a:rPr>
              <a:t>Aguas , Vegetación , El 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Recursos naturales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2357438"/>
            <a:ext cx="7467600" cy="3116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Un recurso natural es una característica del medio físico que tiene utilidad para el ser humano.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  En ese sentido, cualquier elemento del entorno natural es un recurso cuando puede ser aprovechado social y económicamente.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Las aguas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357438"/>
            <a:ext cx="2619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642938" y="2000250"/>
            <a:ext cx="4214812" cy="4071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Se obtienen de los ríos y de los lagos, así como de los acuíferos subterráneos.</a:t>
            </a:r>
          </a:p>
          <a:p>
            <a:pPr>
              <a:defRPr/>
            </a:pPr>
            <a:endParaRPr lang="es-ES" sz="200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  En nuestro país es normal que se produzcan meses de sequía, por eso hay que consumir el agua de manera responsable.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La vegetación</a:t>
            </a:r>
            <a:endParaRPr lang="es-ES" b="1" i="1" u="sng" dirty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071688"/>
            <a:ext cx="2476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92588"/>
            <a:ext cx="25003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500063" y="2071688"/>
            <a:ext cx="4214812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>
                <a:solidFill>
                  <a:schemeClr val="tx1"/>
                </a:solidFill>
                <a:latin typeface="Century Gothic" pitchFamily="34" charset="0"/>
              </a:rPr>
              <a:t>Los bosques mejoran la calidad medioambiental y poseen un gran valor económico, ya que proporcionan alimentos, materias primas y fuentes de energía.</a:t>
            </a:r>
          </a:p>
          <a:p>
            <a:pPr>
              <a:defRPr/>
            </a:pPr>
            <a:endParaRPr lang="es-ES" sz="20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 mar</a:t>
            </a:r>
            <a:endParaRPr lang="es-ES" b="1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86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57375"/>
            <a:ext cx="4114800" cy="4616450"/>
          </a:xfrm>
        </p:spPr>
        <p:txBody>
          <a:bodyPr/>
          <a:lstStyle/>
          <a:p>
            <a:pPr eaLnBrk="1" hangingPunct="1"/>
            <a:endParaRPr lang="es-ES" sz="2000" smtClean="0">
              <a:latin typeface="Century Gothic" pitchFamily="34" charset="0"/>
            </a:endParaRPr>
          </a:p>
          <a:p>
            <a:pPr eaLnBrk="1" hangingPunct="1"/>
            <a:endParaRPr lang="es-E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857750"/>
            <a:ext cx="21034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214688"/>
            <a:ext cx="18796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571625"/>
            <a:ext cx="18764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857250" y="1643063"/>
            <a:ext cx="4500563" cy="464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>
                <a:solidFill>
                  <a:schemeClr val="tx1"/>
                </a:solidFill>
                <a:latin typeface="Century Gothic" pitchFamily="34" charset="0"/>
              </a:rPr>
              <a:t>Es importante por las reservas de agua que contiene, aprovechables a través de plantas </a:t>
            </a:r>
            <a:r>
              <a:rPr lang="es-ES" sz="2200" dirty="0" err="1">
                <a:solidFill>
                  <a:schemeClr val="tx1"/>
                </a:solidFill>
                <a:latin typeface="Century Gothic" pitchFamily="34" charset="0"/>
              </a:rPr>
              <a:t>desalinizadoras</a:t>
            </a:r>
            <a:r>
              <a:rPr lang="es-ES" sz="2200" dirty="0">
                <a:solidFill>
                  <a:schemeClr val="tx1"/>
                </a:solidFill>
                <a:latin typeface="Century Gothic" pitchFamily="34" charset="0"/>
              </a:rPr>
              <a:t>. (Obtención de agua dulce por medio de agua salada 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>
                <a:solidFill>
                  <a:schemeClr val="tx1"/>
                </a:solidFill>
                <a:latin typeface="Century Gothic" pitchFamily="34" charset="0"/>
              </a:rPr>
              <a:t>También proporciona recursos alimenticios, minerales y energéticos.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s-E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5600" dirty="0" smtClean="0"/>
              <a:t> </a:t>
            </a:r>
            <a:r>
              <a:rPr lang="es-ES_tradnl" sz="5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¿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Qué son los espacios protegidos?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8229600" cy="3565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b="1" i="1" smtClean="0">
                <a:solidFill>
                  <a:srgbClr val="92D050"/>
                </a:solidFill>
                <a:latin typeface="Century Gothic" pitchFamily="34" charset="0"/>
              </a:rPr>
              <a:t>Son cualquier paraje natural protegido por el Estado.</a:t>
            </a:r>
          </a:p>
          <a:p>
            <a:pPr eaLnBrk="1" hangingPunct="1">
              <a:defRPr/>
            </a:pPr>
            <a:r>
              <a:rPr lang="es-ES_tradnl" b="1" i="1" smtClean="0">
                <a:solidFill>
                  <a:srgbClr val="92D050"/>
                </a:solidFill>
                <a:latin typeface="Century Gothic" pitchFamily="34" charset="0"/>
              </a:rPr>
              <a:t>En el se encuentran distintos tipos de animales y plantas.</a:t>
            </a:r>
          </a:p>
          <a:p>
            <a:pPr eaLnBrk="1" hangingPunct="1">
              <a:defRPr/>
            </a:pPr>
            <a:r>
              <a:rPr lang="es-ES_tradnl" b="1" i="1" smtClean="0">
                <a:solidFill>
                  <a:srgbClr val="92D050"/>
                </a:solidFill>
                <a:latin typeface="Century Gothic" pitchFamily="34" charset="0"/>
              </a:rPr>
              <a:t>Se realizan actividades científicas, que no pongan en peligro al paraje.</a:t>
            </a:r>
          </a:p>
          <a:p>
            <a:pPr eaLnBrk="1" hangingPunct="1">
              <a:defRPr/>
            </a:pPr>
            <a:endParaRPr lang="es-ES" b="1" i="1" smtClean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 de Andalucía:</a:t>
            </a:r>
            <a:endParaRPr lang="es-ES" b="1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38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3043238" cy="4389437"/>
          </a:xfrm>
        </p:spPr>
        <p:txBody>
          <a:bodyPr/>
          <a:lstStyle/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Doñana: presenta una gran diversidad de espacios naturales,dunas,lagunas,marismas…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Tiene una fauna muy diversificada</a:t>
            </a:r>
            <a:r>
              <a:rPr lang="es-ES_tradnl" b="1" i="1" smtClean="0">
                <a:solidFill>
                  <a:srgbClr val="92D050"/>
                </a:solidFill>
                <a:latin typeface="Century Gothic" pitchFamily="34" charset="0"/>
              </a:rPr>
              <a:t>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Acoge a más de 200.000 especies acuáticas en invierno.</a:t>
            </a:r>
            <a:endParaRPr lang="es-ES" sz="2000" b="1" i="1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857375"/>
            <a:ext cx="4865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3857625" y="6357938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rgbClr val="92D050"/>
                </a:solidFill>
                <a:latin typeface="Century Schoolbook" pitchFamily="18" charset="0"/>
              </a:rPr>
              <a:t>DOÑANA.</a:t>
            </a:r>
            <a:endParaRPr lang="es-ES" b="1" i="1">
              <a:solidFill>
                <a:srgbClr val="92D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 de Andalucía:</a:t>
            </a:r>
            <a:endParaRPr lang="es-ES" u="sng" dirty="0">
              <a:latin typeface="Century Gothic" pitchFamily="34" charset="0"/>
            </a:endParaRPr>
          </a:p>
        </p:txBody>
      </p:sp>
      <p:sp>
        <p:nvSpPr>
          <p:cNvPr id="17410" name="2 Marcador de contenido"/>
          <p:cNvSpPr>
            <a:spLocks noGrp="1"/>
          </p:cNvSpPr>
          <p:nvPr>
            <p:ph sz="quarter" idx="1"/>
          </p:nvPr>
        </p:nvSpPr>
        <p:spPr>
          <a:xfrm>
            <a:off x="642938" y="1928813"/>
            <a:ext cx="3471862" cy="4389437"/>
          </a:xfrm>
        </p:spPr>
        <p:txBody>
          <a:bodyPr/>
          <a:lstStyle/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Sierra Nevada: Son las cumbres mas elevadas de la Península ibérica.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Contiene gran variedad de vegetación endémica.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Las bajas temperaturas facilitan el crecimiento de alguna plantas.</a:t>
            </a:r>
            <a:endParaRPr lang="es-ES" sz="2000" b="1" i="1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500313"/>
            <a:ext cx="41290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4429125" y="5429250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Gothic" pitchFamily="34" charset="0"/>
              </a:rPr>
              <a:t>VEGETACIÓN DE SIERRA NEVADA.</a:t>
            </a:r>
            <a:endParaRPr lang="es-ES" sz="1200" b="1" i="1">
              <a:solidFill>
                <a:srgbClr val="92D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Archipiélago Canario:</a:t>
            </a:r>
            <a:endParaRPr lang="es-ES" u="sng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3900488" cy="4389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Garajonay se encuentra en la isla de la Gomera.</a:t>
            </a:r>
            <a:endParaRPr lang="es-ES" sz="2000" b="1" i="1" smtClean="0">
              <a:solidFill>
                <a:srgbClr val="92D05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Garajonay: Posee uno de los mejores  bosques de laurisilva conservados del mundo</a:t>
            </a:r>
            <a:r>
              <a:rPr lang="es-ES_tradnl" sz="2000" b="1" i="1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</a:t>
            </a:r>
          </a:p>
          <a:p>
            <a:pPr eaLnBrk="1" hangingPunct="1">
              <a:defRPr/>
            </a:pPr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Las distintas especies vegetales dependen de una serie de condiciones topográficas.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1175" y="1857375"/>
            <a:ext cx="21399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25"/>
            <a:ext cx="2547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5 CuadroTexto"/>
          <p:cNvSpPr txBox="1">
            <a:spLocks noChangeArrowheads="1"/>
          </p:cNvSpPr>
          <p:nvPr/>
        </p:nvSpPr>
        <p:spPr bwMode="auto">
          <a:xfrm>
            <a:off x="4429125" y="5643563"/>
            <a:ext cx="4357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Gothic" pitchFamily="34" charset="0"/>
              </a:rPr>
              <a:t>BOSQUE DE LAURISILVAS.</a:t>
            </a:r>
            <a:endParaRPr lang="es-ES" sz="1200" b="1" i="1">
              <a:solidFill>
                <a:srgbClr val="92D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Archipiélago Canario:</a:t>
            </a:r>
            <a:endParaRPr lang="es-ES" b="1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114800" cy="43894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s-ES_tradnl" sz="2000" b="1" i="1" smtClean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Caldera de Taburiente se encuentra en la Palma.</a:t>
            </a:r>
            <a:endParaRPr lang="es-ES" sz="2000" b="1" i="1" smtClean="0">
              <a:solidFill>
                <a:srgbClr val="92D050"/>
              </a:solidFill>
              <a:latin typeface="Century Gothic" pitchFamily="34" charset="0"/>
            </a:endParaRP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Normalmente el cráter esta cubierto por una espesa niebla.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Caldera de Taburiente: Se trata de un antiguo cráter de casi 30 km. de perímetro.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En el crece una gran cantidad de vegetación. Ejemplo: pino canario, helechos, codesos.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3438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643438"/>
            <a:ext cx="15716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6 CuadroTexto"/>
          <p:cNvSpPr txBox="1">
            <a:spLocks noChangeArrowheads="1"/>
          </p:cNvSpPr>
          <p:nvPr/>
        </p:nvSpPr>
        <p:spPr bwMode="auto">
          <a:xfrm>
            <a:off x="4572000" y="5786438"/>
            <a:ext cx="164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Schoolbook" pitchFamily="18" charset="0"/>
              </a:rPr>
              <a:t>CODESOS</a:t>
            </a:r>
            <a:endParaRPr lang="es-ES" sz="1200" b="1" i="1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19463" name="7 CuadroTexto"/>
          <p:cNvSpPr txBox="1">
            <a:spLocks noChangeArrowheads="1"/>
          </p:cNvSpPr>
          <p:nvPr/>
        </p:nvSpPr>
        <p:spPr bwMode="auto">
          <a:xfrm>
            <a:off x="6858000" y="6000750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Schoolbook" pitchFamily="18" charset="0"/>
              </a:rPr>
              <a:t>HELECHOS.</a:t>
            </a:r>
            <a:endParaRPr lang="es-ES" sz="1200" b="1" i="1">
              <a:solidFill>
                <a:srgbClr val="92D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Archipiélago Canario: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2048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114800" cy="4389437"/>
          </a:xfrm>
        </p:spPr>
        <p:txBody>
          <a:bodyPr/>
          <a:lstStyle/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El paraje natural del Teide se encuentra en la Palma de Gran Canaria.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Cuenta con más de 100 especies vegetales y otros tantas animales.</a:t>
            </a:r>
          </a:p>
          <a:p>
            <a:pPr eaLnBrk="1" hangingPunct="1"/>
            <a:r>
              <a:rPr lang="es-ES_tradnl" sz="2000" b="1" i="1" smtClean="0">
                <a:solidFill>
                  <a:srgbClr val="92D050"/>
                </a:solidFill>
                <a:latin typeface="Century Gothic" pitchFamily="34" charset="0"/>
              </a:rPr>
              <a:t>Fauna: Lagarto tizón, pinzón del Teide.</a:t>
            </a:r>
            <a:endParaRPr lang="es-ES" sz="2000" b="1" i="1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500188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071813"/>
            <a:ext cx="1531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78618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6 CuadroTexto"/>
          <p:cNvSpPr txBox="1">
            <a:spLocks noChangeArrowheads="1"/>
          </p:cNvSpPr>
          <p:nvPr/>
        </p:nvSpPr>
        <p:spPr bwMode="auto">
          <a:xfrm>
            <a:off x="6786563" y="3500438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Schoolbook" pitchFamily="18" charset="0"/>
              </a:rPr>
              <a:t>LAGARTO TIZÓN.</a:t>
            </a:r>
            <a:endParaRPr lang="es-ES" sz="1200" b="1" i="1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20487" name="7 CuadroTexto"/>
          <p:cNvSpPr txBox="1">
            <a:spLocks noChangeArrowheads="1"/>
          </p:cNvSpPr>
          <p:nvPr/>
        </p:nvSpPr>
        <p:spPr bwMode="auto">
          <a:xfrm>
            <a:off x="4786313" y="4214813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solidFill>
                  <a:srgbClr val="92D050"/>
                </a:solidFill>
                <a:latin typeface="Century Schoolbook" pitchFamily="18" charset="0"/>
              </a:rPr>
              <a:t>PINZON DEL TEIDE.</a:t>
            </a:r>
            <a:endParaRPr lang="es-ES" sz="1200" b="1" i="1">
              <a:solidFill>
                <a:srgbClr val="92D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71800" y="214313"/>
            <a:ext cx="6172200" cy="18938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i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Espacios Protegidos</a:t>
            </a:r>
            <a:endParaRPr lang="es-ES" sz="3600" i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71750" y="4786313"/>
            <a:ext cx="61722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Norte de la península , Este de la península y Centro de la península Ibérica </a:t>
            </a:r>
            <a:endParaRPr lang="es-ES" sz="24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381</TotalTime>
  <Words>809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Century Schoolbook</vt:lpstr>
      <vt:lpstr>Wingdings</vt:lpstr>
      <vt:lpstr>Wingdings 2</vt:lpstr>
      <vt:lpstr>Calibri</vt:lpstr>
      <vt:lpstr>Century Gothic</vt:lpstr>
      <vt:lpstr>Mirador</vt:lpstr>
      <vt:lpstr>Mirador</vt:lpstr>
      <vt:lpstr>Mirador</vt:lpstr>
      <vt:lpstr>Mirador</vt:lpstr>
      <vt:lpstr>Mirador</vt:lpstr>
      <vt:lpstr>Mirador</vt:lpstr>
      <vt:lpstr>Mirador</vt:lpstr>
      <vt:lpstr>Diapositiva 1</vt:lpstr>
      <vt:lpstr>ESPACIOS PROTEGIDOS</vt:lpstr>
      <vt:lpstr> ¿QUÉ SON LOS ESPACIOS PROTEGIDOS?</vt:lpstr>
      <vt:lpstr>SUR DE ANDALUCÍA:</vt:lpstr>
      <vt:lpstr>SUR DE ANDALUCÍA:</vt:lpstr>
      <vt:lpstr>ARCHIPIÉLAGO CANARIO:</vt:lpstr>
      <vt:lpstr>ARCHIPIÉLAGO CANARIO:</vt:lpstr>
      <vt:lpstr>ARCHIPIÉLAGO CANARIO:</vt:lpstr>
      <vt:lpstr>ESPACIOS PROTEGIDOS</vt:lpstr>
      <vt:lpstr>NORTE DE LA PENÍNSULA IBÉRICA </vt:lpstr>
      <vt:lpstr>NORTE DE LA PENÍNSULA IBÉRICA </vt:lpstr>
      <vt:lpstr>       NORTE DE LA PENÍNSULA IBÉRICA </vt:lpstr>
      <vt:lpstr>ESTE DE LA PENÍNSULA IBÉRICA  </vt:lpstr>
      <vt:lpstr>CENTRO DE LA PENÍNSULA IBÉRICA</vt:lpstr>
      <vt:lpstr>CENTRO DE LA PENÍNSULA IBÉRICA </vt:lpstr>
      <vt:lpstr>RECURSOS NATURALES</vt:lpstr>
      <vt:lpstr>EL RELIEVE </vt:lpstr>
      <vt:lpstr>LOS SUELOS </vt:lpstr>
      <vt:lpstr>EL CLIMA </vt:lpstr>
      <vt:lpstr>RECURSOS NATURALES DE  ESPAÑA </vt:lpstr>
      <vt:lpstr> RECURSOS NATURALES</vt:lpstr>
      <vt:lpstr>LAS AGUAS</vt:lpstr>
      <vt:lpstr>LA VEGETACIÓN</vt:lpstr>
      <vt:lpstr>EL MAR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Espacios Protegidos</dc:title>
  <dc:creator>Usuario</dc:creator>
  <cp:lastModifiedBy>WinuE</cp:lastModifiedBy>
  <cp:revision>43</cp:revision>
  <dcterms:created xsi:type="dcterms:W3CDTF">2009-11-18T18:03:31Z</dcterms:created>
  <dcterms:modified xsi:type="dcterms:W3CDTF">2010-03-15T10:26:50Z</dcterms:modified>
</cp:coreProperties>
</file>