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57" r:id="rId3"/>
    <p:sldId id="258" r:id="rId4"/>
    <p:sldId id="259" r:id="rId5"/>
    <p:sldId id="260" r:id="rId6"/>
    <p:sldId id="261" r:id="rId7"/>
    <p:sldId id="262" r:id="rId8"/>
    <p:sldId id="272" r:id="rId9"/>
    <p:sldId id="263" r:id="rId10"/>
    <p:sldId id="264" r:id="rId11"/>
    <p:sldId id="265" r:id="rId12"/>
    <p:sldId id="266" r:id="rId13"/>
    <p:sldId id="267" r:id="rId14"/>
    <p:sldId id="268" r:id="rId15"/>
    <p:sldId id="269" r:id="rId16"/>
    <p:sldId id="270"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6" r:id="rId31"/>
    <p:sldId id="293" r:id="rId32"/>
    <p:sldId id="289" r:id="rId33"/>
    <p:sldId id="290" r:id="rId34"/>
    <p:sldId id="291" r:id="rId35"/>
    <p:sldId id="294" r:id="rId36"/>
    <p:sldId id="28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7A6EA48-B007-43CC-95A3-598E99995A99}" type="datetimeFigureOut">
              <a:rPr lang="es-ES" smtClean="0"/>
              <a:pPr/>
              <a:t>13/05/2010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E368055-10BC-4431-8DB0-39D6A9B84F7F}"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7A6EA48-B007-43CC-95A3-598E99995A99}" type="datetimeFigureOut">
              <a:rPr lang="es-ES" smtClean="0"/>
              <a:pPr/>
              <a:t>13/05/2010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E368055-10BC-4431-8DB0-39D6A9B84F7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7A6EA48-B007-43CC-95A3-598E99995A99}" type="datetimeFigureOut">
              <a:rPr lang="es-ES" smtClean="0"/>
              <a:pPr/>
              <a:t>13/05/2010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E368055-10BC-4431-8DB0-39D6A9B84F7F}"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7A6EA48-B007-43CC-95A3-598E99995A99}" type="datetimeFigureOut">
              <a:rPr lang="es-ES" smtClean="0"/>
              <a:pPr/>
              <a:t>13/05/2010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E368055-10BC-4431-8DB0-39D6A9B84F7F}"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7A6EA48-B007-43CC-95A3-598E99995A99}" type="datetimeFigureOut">
              <a:rPr lang="es-ES" smtClean="0"/>
              <a:pPr/>
              <a:t>13/05/2010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E368055-10BC-4431-8DB0-39D6A9B84F7F}"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7A6EA48-B007-43CC-95A3-598E99995A99}" type="datetimeFigureOut">
              <a:rPr lang="es-ES" smtClean="0"/>
              <a:pPr/>
              <a:t>13/05/2010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E368055-10BC-4431-8DB0-39D6A9B84F7F}"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7A6EA48-B007-43CC-95A3-598E99995A99}" type="datetimeFigureOut">
              <a:rPr lang="es-ES" smtClean="0"/>
              <a:pPr/>
              <a:t>13/05/2010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E368055-10BC-4431-8DB0-39D6A9B84F7F}"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7A6EA48-B007-43CC-95A3-598E99995A99}" type="datetimeFigureOut">
              <a:rPr lang="es-ES" smtClean="0"/>
              <a:pPr/>
              <a:t>13/05/2010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E368055-10BC-4431-8DB0-39D6A9B84F7F}"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7A6EA48-B007-43CC-95A3-598E99995A99}" type="datetimeFigureOut">
              <a:rPr lang="es-ES" smtClean="0"/>
              <a:pPr/>
              <a:t>13/05/2010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E368055-10BC-4431-8DB0-39D6A9B84F7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7A6EA48-B007-43CC-95A3-598E99995A99}" type="datetimeFigureOut">
              <a:rPr lang="es-ES" smtClean="0"/>
              <a:pPr/>
              <a:t>13/05/2010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E368055-10BC-4431-8DB0-39D6A9B84F7F}"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7A6EA48-B007-43CC-95A3-598E99995A99}" type="datetimeFigureOut">
              <a:rPr lang="es-ES" smtClean="0"/>
              <a:pPr/>
              <a:t>13/05/2010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E368055-10BC-4431-8DB0-39D6A9B84F7F}"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6EA48-B007-43CC-95A3-598E99995A99}" type="datetimeFigureOut">
              <a:rPr lang="es-ES" smtClean="0"/>
              <a:pPr/>
              <a:t>13/05/2010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368055-10BC-4431-8DB0-39D6A9B84F7F}"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28728" y="571480"/>
            <a:ext cx="6167073" cy="646331"/>
          </a:xfrm>
          <a:prstGeom prst="rect">
            <a:avLst/>
          </a:prstGeom>
          <a:noFill/>
        </p:spPr>
        <p:txBody>
          <a:bodyPr wrap="none" rtlCol="0">
            <a:spAutoFit/>
          </a:bodyPr>
          <a:lstStyle/>
          <a:p>
            <a:r>
              <a:rPr lang="es-ES" sz="3600" b="1" cap="small" dirty="0" smtClean="0">
                <a:solidFill>
                  <a:schemeClr val="bg1"/>
                </a:solidFill>
                <a:latin typeface="Century Schoolbook" pitchFamily="18" charset="0"/>
              </a:rPr>
              <a:t>Las Placas </a:t>
            </a:r>
            <a:r>
              <a:rPr lang="es-ES" sz="3600" b="1" cap="small" dirty="0" err="1" smtClean="0">
                <a:solidFill>
                  <a:schemeClr val="bg1"/>
                </a:solidFill>
                <a:latin typeface="Century Schoolbook" pitchFamily="18" charset="0"/>
              </a:rPr>
              <a:t>Litosféricas</a:t>
            </a:r>
            <a:endParaRPr lang="es-ES" sz="3600" b="1" cap="small" dirty="0">
              <a:solidFill>
                <a:schemeClr val="bg1"/>
              </a:solidFill>
              <a:latin typeface="Century Schoolbook" pitchFamily="18" charset="0"/>
            </a:endParaRPr>
          </a:p>
        </p:txBody>
      </p:sp>
      <p:pic>
        <p:nvPicPr>
          <p:cNvPr id="28674" name="Picture 2" descr="http://www.funvisis.gob.ve/imagenes/terremotos/fisiografico.jpg"/>
          <p:cNvPicPr>
            <a:picLocks noChangeAspect="1" noChangeArrowheads="1"/>
          </p:cNvPicPr>
          <p:nvPr/>
        </p:nvPicPr>
        <p:blipFill>
          <a:blip r:embed="rId2" cstate="print"/>
          <a:srcRect/>
          <a:stretch>
            <a:fillRect/>
          </a:stretch>
        </p:blipFill>
        <p:spPr bwMode="auto">
          <a:xfrm>
            <a:off x="928662" y="1714488"/>
            <a:ext cx="7466021" cy="435771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22"/>
          <p:cNvPicPr>
            <a:picLocks noChangeAspect="1" noChangeArrowheads="1"/>
          </p:cNvPicPr>
          <p:nvPr/>
        </p:nvPicPr>
        <p:blipFill>
          <a:blip r:embed="rId2" cstate="print"/>
          <a:srcRect/>
          <a:stretch>
            <a:fillRect/>
          </a:stretch>
        </p:blipFill>
        <p:spPr bwMode="auto">
          <a:xfrm>
            <a:off x="577879" y="357166"/>
            <a:ext cx="8137525" cy="60991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23"/>
          <p:cNvPicPr>
            <a:picLocks noChangeAspect="1" noChangeArrowheads="1"/>
          </p:cNvPicPr>
          <p:nvPr/>
        </p:nvPicPr>
        <p:blipFill>
          <a:blip r:embed="rId2" cstate="print"/>
          <a:srcRect/>
          <a:stretch>
            <a:fillRect/>
          </a:stretch>
        </p:blipFill>
        <p:spPr bwMode="auto">
          <a:xfrm>
            <a:off x="506442" y="365147"/>
            <a:ext cx="8280400" cy="620712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24"/>
          <p:cNvPicPr>
            <a:picLocks noChangeAspect="1" noChangeArrowheads="1"/>
          </p:cNvPicPr>
          <p:nvPr/>
        </p:nvPicPr>
        <p:blipFill>
          <a:blip r:embed="rId2" cstate="print"/>
          <a:srcRect/>
          <a:stretch>
            <a:fillRect/>
          </a:stretch>
        </p:blipFill>
        <p:spPr bwMode="auto">
          <a:xfrm>
            <a:off x="506443" y="285728"/>
            <a:ext cx="8351837" cy="62611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25"/>
          <p:cNvPicPr>
            <a:picLocks noChangeAspect="1" noChangeArrowheads="1"/>
          </p:cNvPicPr>
          <p:nvPr/>
        </p:nvPicPr>
        <p:blipFill>
          <a:blip r:embed="rId2" cstate="print"/>
          <a:srcRect/>
          <a:stretch>
            <a:fillRect/>
          </a:stretch>
        </p:blipFill>
        <p:spPr bwMode="auto">
          <a:xfrm>
            <a:off x="395288" y="214290"/>
            <a:ext cx="8497887" cy="636905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26"/>
          <p:cNvPicPr>
            <a:picLocks noChangeAspect="1" noChangeArrowheads="1"/>
          </p:cNvPicPr>
          <p:nvPr/>
        </p:nvPicPr>
        <p:blipFill>
          <a:blip r:embed="rId2" cstate="print"/>
          <a:srcRect/>
          <a:stretch>
            <a:fillRect/>
          </a:stretch>
        </p:blipFill>
        <p:spPr bwMode="auto">
          <a:xfrm>
            <a:off x="468313" y="352425"/>
            <a:ext cx="8280400" cy="620712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28"/>
          <p:cNvPicPr>
            <a:picLocks noChangeAspect="1" noChangeArrowheads="1"/>
          </p:cNvPicPr>
          <p:nvPr/>
        </p:nvPicPr>
        <p:blipFill>
          <a:blip r:embed="rId2" cstate="print"/>
          <a:srcRect/>
          <a:stretch>
            <a:fillRect/>
          </a:stretch>
        </p:blipFill>
        <p:spPr bwMode="auto">
          <a:xfrm>
            <a:off x="323850" y="244475"/>
            <a:ext cx="8496300" cy="63690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29"/>
          <p:cNvPicPr>
            <a:picLocks noChangeAspect="1" noChangeArrowheads="1"/>
          </p:cNvPicPr>
          <p:nvPr/>
        </p:nvPicPr>
        <p:blipFill>
          <a:blip r:embed="rId2" cstate="print"/>
          <a:srcRect/>
          <a:stretch>
            <a:fillRect/>
          </a:stretch>
        </p:blipFill>
        <p:spPr bwMode="auto">
          <a:xfrm>
            <a:off x="357158" y="285728"/>
            <a:ext cx="8424862" cy="631507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Diapositiva31"/>
          <p:cNvPicPr>
            <a:picLocks noChangeAspect="1" noChangeArrowheads="1"/>
          </p:cNvPicPr>
          <p:nvPr/>
        </p:nvPicPr>
        <p:blipFill>
          <a:blip r:embed="rId2" cstate="print"/>
          <a:srcRect/>
          <a:stretch>
            <a:fillRect/>
          </a:stretch>
        </p:blipFill>
        <p:spPr bwMode="auto">
          <a:xfrm>
            <a:off x="395288" y="298450"/>
            <a:ext cx="8353425" cy="62611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32"/>
          <p:cNvPicPr>
            <a:picLocks noChangeAspect="1" noChangeArrowheads="1"/>
          </p:cNvPicPr>
          <p:nvPr/>
        </p:nvPicPr>
        <p:blipFill>
          <a:blip r:embed="rId2" cstate="print"/>
          <a:srcRect/>
          <a:stretch>
            <a:fillRect/>
          </a:stretch>
        </p:blipFill>
        <p:spPr bwMode="auto">
          <a:xfrm>
            <a:off x="142844" y="103211"/>
            <a:ext cx="8820150" cy="661193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571472" y="214291"/>
            <a:ext cx="7772400" cy="642942"/>
          </a:xfrm>
          <a:prstGeom prst="rect">
            <a:avLst/>
          </a:prstGeom>
        </p:spPr>
        <p:txBody>
          <a:bodyPr/>
          <a:lstStyle/>
          <a:p>
            <a:pPr algn="ctr">
              <a:spcBef>
                <a:spcPct val="0"/>
              </a:spcBef>
            </a:pPr>
            <a:r>
              <a:rPr lang="es-ES" sz="2800" b="1" dirty="0" smtClean="0">
                <a:solidFill>
                  <a:schemeClr val="bg1"/>
                </a:solidFill>
                <a:latin typeface="Century Schoolbook" pitchFamily="18" charset="0"/>
                <a:ea typeface="+mj-ea"/>
                <a:cs typeface="+mj-cs"/>
              </a:rPr>
              <a:t>LA TECTÓNICA DE PLACAS</a:t>
            </a:r>
            <a:r>
              <a:rPr lang="es-ES" sz="2800" b="1" dirty="0">
                <a:solidFill>
                  <a:schemeClr val="bg1"/>
                </a:solidFill>
                <a:latin typeface="Century Schoolbook" pitchFamily="18" charset="0"/>
                <a:ea typeface="+mj-ea"/>
                <a:cs typeface="+mj-cs"/>
              </a:rPr>
              <a:t/>
            </a:r>
            <a:br>
              <a:rPr lang="es-ES" sz="2800" b="1" dirty="0">
                <a:solidFill>
                  <a:schemeClr val="bg1"/>
                </a:solidFill>
                <a:latin typeface="Century Schoolbook" pitchFamily="18" charset="0"/>
                <a:ea typeface="+mj-ea"/>
                <a:cs typeface="+mj-cs"/>
              </a:rPr>
            </a:br>
            <a:endParaRPr lang="es-ES" sz="2800" b="1" dirty="0">
              <a:solidFill>
                <a:schemeClr val="bg1"/>
              </a:solidFill>
              <a:latin typeface="Century Schoolbook" pitchFamily="18" charset="0"/>
              <a:ea typeface="+mj-ea"/>
              <a:cs typeface="+mj-cs"/>
            </a:endParaRPr>
          </a:p>
        </p:txBody>
      </p:sp>
      <p:sp>
        <p:nvSpPr>
          <p:cNvPr id="4" name="3 CuadroTexto"/>
          <p:cNvSpPr txBox="1"/>
          <p:nvPr/>
        </p:nvSpPr>
        <p:spPr>
          <a:xfrm>
            <a:off x="357158" y="928670"/>
            <a:ext cx="8143932" cy="6247864"/>
          </a:xfrm>
          <a:prstGeom prst="rect">
            <a:avLst/>
          </a:prstGeom>
          <a:noFill/>
        </p:spPr>
        <p:txBody>
          <a:bodyPr wrap="square" rtlCol="0">
            <a:spAutoFit/>
          </a:bodyPr>
          <a:lstStyle/>
          <a:p>
            <a:pPr algn="just"/>
            <a:r>
              <a:rPr lang="es-ES" sz="2000" dirty="0" smtClean="0">
                <a:solidFill>
                  <a:schemeClr val="bg1"/>
                </a:solidFill>
                <a:latin typeface="Century Schoolbook" pitchFamily="18" charset="0"/>
              </a:rPr>
              <a:t>La teoría de la tectónica de placas SUSTITUYÓ a la teoría</a:t>
            </a:r>
            <a:br>
              <a:rPr lang="es-ES" sz="2000" dirty="0" smtClean="0">
                <a:solidFill>
                  <a:schemeClr val="bg1"/>
                </a:solidFill>
                <a:latin typeface="Century Schoolbook" pitchFamily="18" charset="0"/>
              </a:rPr>
            </a:br>
            <a:r>
              <a:rPr lang="es-ES" sz="2000" dirty="0" smtClean="0">
                <a:solidFill>
                  <a:schemeClr val="bg1"/>
                </a:solidFill>
                <a:latin typeface="Century Schoolbook" pitchFamily="18" charset="0"/>
              </a:rPr>
              <a:t>de la deriva continental de WEGENER, pues explicaba mejor</a:t>
            </a:r>
            <a:br>
              <a:rPr lang="es-ES" sz="2000" dirty="0" smtClean="0">
                <a:solidFill>
                  <a:schemeClr val="bg1"/>
                </a:solidFill>
                <a:latin typeface="Century Schoolbook" pitchFamily="18" charset="0"/>
              </a:rPr>
            </a:br>
            <a:r>
              <a:rPr lang="es-ES" sz="2000" dirty="0" smtClean="0">
                <a:solidFill>
                  <a:schemeClr val="bg1"/>
                </a:solidFill>
                <a:latin typeface="Century Schoolbook" pitchFamily="18" charset="0"/>
              </a:rPr>
              <a:t>ciertas observaciones, como:</a:t>
            </a:r>
          </a:p>
          <a:p>
            <a:pPr algn="just"/>
            <a:endParaRPr lang="es-ES" sz="2000" dirty="0">
              <a:solidFill>
                <a:schemeClr val="bg1"/>
              </a:solidFill>
              <a:latin typeface="Century Schoolbook" pitchFamily="18" charset="0"/>
            </a:endParaRPr>
          </a:p>
          <a:p>
            <a:pPr algn="just">
              <a:buFont typeface="Arial" pitchFamily="34" charset="0"/>
              <a:buChar char="•"/>
            </a:pPr>
            <a:r>
              <a:rPr lang="es-ES" sz="2000" dirty="0" smtClean="0">
                <a:solidFill>
                  <a:schemeClr val="bg1"/>
                </a:solidFill>
                <a:latin typeface="Century Schoolbook" pitchFamily="18" charset="0"/>
              </a:rPr>
              <a:t>La existencia de cadenas montañosas (dorsales) en el fondo oceánico.</a:t>
            </a:r>
          </a:p>
          <a:p>
            <a:pPr algn="just">
              <a:buFont typeface="Arial" pitchFamily="34" charset="0"/>
              <a:buChar char="•"/>
            </a:pPr>
            <a:r>
              <a:rPr lang="es-ES" sz="2000" dirty="0" smtClean="0">
                <a:solidFill>
                  <a:schemeClr val="bg1"/>
                </a:solidFill>
                <a:latin typeface="Century Schoolbook" pitchFamily="18" charset="0"/>
              </a:rPr>
              <a:t>El hecho de que el fondo oceánico es relativamente reciente (</a:t>
            </a:r>
            <a:r>
              <a:rPr lang="es-ES" sz="2000" dirty="0" smtClean="0">
                <a:solidFill>
                  <a:schemeClr val="bg1"/>
                </a:solidFill>
                <a:latin typeface="Century Schoolbook"/>
              </a:rPr>
              <a:t>~180 </a:t>
            </a:r>
            <a:r>
              <a:rPr lang="es-ES" sz="2000" dirty="0" err="1" smtClean="0">
                <a:solidFill>
                  <a:schemeClr val="bg1"/>
                </a:solidFill>
                <a:latin typeface="Century Schoolbook"/>
              </a:rPr>
              <a:t>m.a.</a:t>
            </a:r>
            <a:r>
              <a:rPr lang="es-ES" sz="2000" dirty="0" smtClean="0">
                <a:solidFill>
                  <a:schemeClr val="bg1"/>
                </a:solidFill>
                <a:latin typeface="Century Schoolbook"/>
              </a:rPr>
              <a:t>) mientras que las rocas de los continentes tienen hasta 3500 </a:t>
            </a:r>
            <a:r>
              <a:rPr lang="es-ES" sz="2000" dirty="0" err="1" smtClean="0">
                <a:solidFill>
                  <a:schemeClr val="bg1"/>
                </a:solidFill>
                <a:latin typeface="Century Schoolbook"/>
              </a:rPr>
              <a:t>m.a.</a:t>
            </a:r>
            <a:endParaRPr lang="es-ES" sz="2000" dirty="0" smtClean="0">
              <a:solidFill>
                <a:schemeClr val="bg1"/>
              </a:solidFill>
              <a:latin typeface="Century Schoolbook"/>
            </a:endParaRPr>
          </a:p>
          <a:p>
            <a:pPr algn="just">
              <a:buFont typeface="Arial" pitchFamily="34" charset="0"/>
              <a:buChar char="•"/>
            </a:pPr>
            <a:r>
              <a:rPr lang="es-ES" sz="2000" dirty="0" smtClean="0">
                <a:solidFill>
                  <a:schemeClr val="bg1"/>
                </a:solidFill>
                <a:latin typeface="Century Schoolbook"/>
              </a:rPr>
              <a:t>La falta de sedimentos en los fondos oceánicos.</a:t>
            </a:r>
          </a:p>
          <a:p>
            <a:pPr algn="just">
              <a:buFont typeface="Arial" pitchFamily="34" charset="0"/>
              <a:buChar char="•"/>
            </a:pPr>
            <a:r>
              <a:rPr lang="es-ES" sz="2000" dirty="0" smtClean="0">
                <a:solidFill>
                  <a:schemeClr val="bg1"/>
                </a:solidFill>
                <a:latin typeface="Century Schoolbook"/>
              </a:rPr>
              <a:t>Las bandas de anomalías magnéticas del fondo oceánico.</a:t>
            </a:r>
          </a:p>
          <a:p>
            <a:pPr algn="just">
              <a:buFont typeface="Arial" pitchFamily="34" charset="0"/>
              <a:buChar char="•"/>
            </a:pPr>
            <a:r>
              <a:rPr lang="es-ES" sz="2000" dirty="0" smtClean="0">
                <a:solidFill>
                  <a:schemeClr val="bg1"/>
                </a:solidFill>
                <a:latin typeface="Century Schoolbook"/>
              </a:rPr>
              <a:t>La distribución de los seísmos y volcanes activos en la Tierra.</a:t>
            </a:r>
          </a:p>
          <a:p>
            <a:pPr algn="just">
              <a:buFont typeface="Arial" pitchFamily="34" charset="0"/>
              <a:buChar char="•"/>
            </a:pPr>
            <a:r>
              <a:rPr lang="es-ES" sz="2000" dirty="0" smtClean="0">
                <a:solidFill>
                  <a:schemeClr val="bg1"/>
                </a:solidFill>
                <a:latin typeface="Century Schoolbook"/>
              </a:rPr>
              <a:t>El origen de las cadenas montañosas.</a:t>
            </a:r>
          </a:p>
          <a:p>
            <a:pPr algn="just">
              <a:buFont typeface="Arial" pitchFamily="34" charset="0"/>
              <a:buChar char="•"/>
            </a:pPr>
            <a:r>
              <a:rPr lang="es-ES" sz="2000" dirty="0" smtClean="0">
                <a:solidFill>
                  <a:schemeClr val="bg1"/>
                </a:solidFill>
                <a:latin typeface="Century Schoolbook"/>
              </a:rPr>
              <a:t>El aumento de la profundidad de los hipocentros de los seísmos conforme nos alejamos de las costas de Sudamérica y Asia.</a:t>
            </a:r>
          </a:p>
          <a:p>
            <a:pPr algn="just"/>
            <a:endParaRPr lang="es-ES" sz="2000" dirty="0">
              <a:solidFill>
                <a:schemeClr val="bg1"/>
              </a:solidFill>
              <a:latin typeface="Century Schoolbook"/>
            </a:endParaRPr>
          </a:p>
          <a:p>
            <a:pPr algn="just"/>
            <a:r>
              <a:rPr lang="es-ES" sz="2000" dirty="0" smtClean="0">
                <a:solidFill>
                  <a:schemeClr val="bg1"/>
                </a:solidFill>
                <a:latin typeface="Century Schoolbook"/>
              </a:rPr>
              <a:t>Y todo ello sin dejar de explicar lo que ya habían observado </a:t>
            </a:r>
            <a:r>
              <a:rPr lang="es-ES" sz="2000" dirty="0" err="1" smtClean="0">
                <a:solidFill>
                  <a:schemeClr val="bg1"/>
                </a:solidFill>
                <a:latin typeface="Century Schoolbook"/>
              </a:rPr>
              <a:t>Wegener</a:t>
            </a:r>
            <a:r>
              <a:rPr lang="es-ES" sz="2000" dirty="0" smtClean="0">
                <a:solidFill>
                  <a:schemeClr val="bg1"/>
                </a:solidFill>
                <a:latin typeface="Century Schoolbook"/>
              </a:rPr>
              <a:t> y otros.</a:t>
            </a:r>
          </a:p>
          <a:p>
            <a:pPr algn="just"/>
            <a:r>
              <a:rPr lang="es-ES" sz="2000" dirty="0" smtClean="0">
                <a:solidFill>
                  <a:schemeClr val="bg1"/>
                </a:solidFill>
                <a:latin typeface="Century Schoolbook" pitchFamily="18" charset="0"/>
              </a:rPr>
              <a:t/>
            </a:r>
            <a:br>
              <a:rPr lang="es-ES" sz="2000" dirty="0" smtClean="0">
                <a:solidFill>
                  <a:schemeClr val="bg1"/>
                </a:solidFill>
                <a:latin typeface="Century Schoolbook" pitchFamily="18" charset="0"/>
              </a:rPr>
            </a:br>
            <a:endParaRPr lang="es-ES" sz="2000" dirty="0">
              <a:solidFill>
                <a:schemeClr val="bg1"/>
              </a:solidFill>
              <a:latin typeface="Century Schoolbook"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357166"/>
            <a:ext cx="8229600" cy="51115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noProof="0" dirty="0" smtClean="0">
                <a:ln>
                  <a:noFill/>
                </a:ln>
                <a:solidFill>
                  <a:schemeClr val="bg1"/>
                </a:solidFill>
                <a:effectLst/>
                <a:uLnTx/>
                <a:uFillTx/>
                <a:latin typeface="Century Schoolbook" pitchFamily="18" charset="0"/>
                <a:ea typeface="+mj-ea"/>
                <a:cs typeface="+mj-cs"/>
              </a:rPr>
              <a:t>TEORÍAS OROGÉNICAS</a:t>
            </a:r>
            <a:endParaRPr kumimoji="0" lang="es-ES" sz="2800" b="1" i="0" u="none" strike="noStrike" kern="1200" cap="none" spc="0" normalizeH="0" baseline="0" noProof="0" dirty="0">
              <a:ln>
                <a:noFill/>
              </a:ln>
              <a:solidFill>
                <a:schemeClr val="bg1"/>
              </a:solidFill>
              <a:effectLst/>
              <a:uLnTx/>
              <a:uFillTx/>
              <a:latin typeface="Century Schoolbook" pitchFamily="18" charset="0"/>
              <a:ea typeface="+mj-ea"/>
              <a:cs typeface="+mj-cs"/>
            </a:endParaRPr>
          </a:p>
        </p:txBody>
      </p:sp>
      <p:sp>
        <p:nvSpPr>
          <p:cNvPr id="3" name="Rectangle 3"/>
          <p:cNvSpPr txBox="1">
            <a:spLocks noChangeArrowheads="1"/>
          </p:cNvSpPr>
          <p:nvPr/>
        </p:nvSpPr>
        <p:spPr>
          <a:xfrm>
            <a:off x="457200" y="928670"/>
            <a:ext cx="8229600" cy="5214974"/>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400" b="1" i="0" u="none" strike="noStrike" kern="1200" cap="none" spc="0" normalizeH="0" baseline="0" noProof="0" dirty="0" smtClean="0">
                <a:ln>
                  <a:noFill/>
                </a:ln>
                <a:solidFill>
                  <a:srgbClr val="FFFF00"/>
                </a:solidFill>
                <a:effectLst/>
                <a:uLnTx/>
                <a:uFillTx/>
                <a:latin typeface="Century Schoolbook" pitchFamily="18" charset="0"/>
              </a:rPr>
              <a:t>FIJISTAS</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000" b="1" i="0" u="none" strike="noStrike" kern="1200" cap="none" spc="0" normalizeH="0" baseline="0" noProof="0" dirty="0" smtClean="0">
                <a:ln>
                  <a:noFill/>
                </a:ln>
                <a:solidFill>
                  <a:schemeClr val="bg1"/>
                </a:solidFill>
                <a:effectLst/>
                <a:uLnTx/>
                <a:uFillTx/>
                <a:latin typeface="Century Schoolbook" pitchFamily="18" charset="0"/>
              </a:rPr>
              <a:t>CONTRACCIONISMO</a:t>
            </a:r>
            <a:r>
              <a:rPr lang="es-ES" sz="1600" dirty="0">
                <a:solidFill>
                  <a:schemeClr val="bg1"/>
                </a:solidFill>
                <a:latin typeface="Century Schoolbook" pitchFamily="18" charset="0"/>
              </a:rPr>
              <a:t>:</a:t>
            </a:r>
            <a:r>
              <a:rPr kumimoji="0" lang="es-ES" b="0" i="0" u="none" strike="noStrike" kern="1200" cap="none" spc="0" normalizeH="0" baseline="0" noProof="0" dirty="0" smtClean="0">
                <a:ln>
                  <a:noFill/>
                </a:ln>
                <a:solidFill>
                  <a:schemeClr val="bg1"/>
                </a:solidFill>
                <a:effectLst/>
                <a:uLnTx/>
                <a:uFillTx/>
                <a:latin typeface="Century Schoolbook" pitchFamily="18" charset="0"/>
              </a:rPr>
              <a:t> La Tierra estuvo en su origen en estado fundido, a partir del cual se habría consolidado una corteza superficial rígida, la corteza. El interior, aún incandescente, se habría enfriado lentamente al tiempo que se contraía, lo cual explicaría la aparición de grandes “arrugas” en la corteza: las cordilleras.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1" i="0" u="none" strike="noStrike" kern="1200" cap="none" spc="0" normalizeH="0" baseline="0" noProof="0" dirty="0" smtClean="0">
              <a:ln>
                <a:noFill/>
              </a:ln>
              <a:solidFill>
                <a:schemeClr val="bg1"/>
              </a:solidFill>
              <a:effectLst/>
              <a:uLnTx/>
              <a:uFillTx/>
              <a:latin typeface="Century Schoolbook"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400" b="1" i="0" u="none" strike="noStrike" kern="1200" cap="none" spc="0" normalizeH="0" baseline="0" noProof="0" dirty="0" smtClean="0">
                <a:ln>
                  <a:noFill/>
                </a:ln>
                <a:solidFill>
                  <a:srgbClr val="FFFF00"/>
                </a:solidFill>
                <a:effectLst/>
                <a:uLnTx/>
                <a:uFillTx/>
                <a:latin typeface="Century Schoolbook" pitchFamily="18" charset="0"/>
              </a:rPr>
              <a:t>MOVILISTAS</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000" b="1" i="0" u="none" strike="noStrike" kern="1200" cap="none" spc="0" normalizeH="0" baseline="0" noProof="0" dirty="0" smtClean="0">
                <a:ln>
                  <a:noFill/>
                </a:ln>
                <a:solidFill>
                  <a:schemeClr val="bg1"/>
                </a:solidFill>
                <a:effectLst/>
                <a:uLnTx/>
                <a:uFillTx/>
                <a:latin typeface="Century Schoolbook" pitchFamily="18" charset="0"/>
              </a:rPr>
              <a:t>HIPÓTESIS DE LA DERIVA CONTINENTAL </a:t>
            </a:r>
            <a:r>
              <a:rPr kumimoji="0" lang="es-ES" sz="1800" b="1" i="0" u="none" strike="noStrike" kern="1200" cap="none" spc="0" normalizeH="0" baseline="0" noProof="0" dirty="0" smtClean="0">
                <a:ln>
                  <a:noFill/>
                </a:ln>
                <a:solidFill>
                  <a:schemeClr val="bg1"/>
                </a:solidFill>
                <a:effectLst/>
                <a:uLnTx/>
                <a:uFillTx/>
                <a:latin typeface="Century Schoolbook" pitchFamily="18" charset="0"/>
              </a:rPr>
              <a:t>(1912)</a:t>
            </a:r>
            <a:r>
              <a:rPr lang="es-ES" sz="1600" dirty="0" smtClean="0">
                <a:solidFill>
                  <a:schemeClr val="bg1"/>
                </a:solidFill>
                <a:latin typeface="Century Schoolbook" pitchFamily="18" charset="0"/>
              </a:rPr>
              <a:t>: </a:t>
            </a:r>
            <a:r>
              <a:rPr kumimoji="0" lang="es-ES" b="0" i="0" u="none" strike="noStrike" kern="1200" cap="none" spc="0" normalizeH="0" baseline="0" noProof="0" dirty="0" smtClean="0">
                <a:ln>
                  <a:noFill/>
                </a:ln>
                <a:solidFill>
                  <a:schemeClr val="bg1"/>
                </a:solidFill>
                <a:effectLst/>
                <a:uLnTx/>
                <a:uFillTx/>
                <a:latin typeface="Century Schoolbook" pitchFamily="18" charset="0"/>
              </a:rPr>
              <a:t>Los continentes estaban unidos formando uno sólo, llamado </a:t>
            </a:r>
            <a:r>
              <a:rPr kumimoji="0" lang="es-ES" b="1" i="0" u="none" strike="noStrike" kern="1200" cap="none" spc="0" normalizeH="0" baseline="0" noProof="0" dirty="0" err="1" smtClean="0">
                <a:ln>
                  <a:noFill/>
                </a:ln>
                <a:solidFill>
                  <a:schemeClr val="bg1"/>
                </a:solidFill>
                <a:effectLst/>
                <a:uLnTx/>
                <a:uFillTx/>
                <a:latin typeface="Century Schoolbook" pitchFamily="18" charset="0"/>
              </a:rPr>
              <a:t>Pangea</a:t>
            </a:r>
            <a:r>
              <a:rPr kumimoji="0" lang="es-ES" b="0" i="0" u="none" strike="noStrike" kern="1200" cap="none" spc="0" normalizeH="0" baseline="0" noProof="0" dirty="0" smtClean="0">
                <a:ln>
                  <a:noFill/>
                </a:ln>
                <a:solidFill>
                  <a:schemeClr val="bg1"/>
                </a:solidFill>
                <a:effectLst/>
                <a:uLnTx/>
                <a:uFillTx/>
                <a:latin typeface="Century Schoolbook" pitchFamily="18" charset="0"/>
              </a:rPr>
              <a:t>. Los continentes serían como balsas de material más ligero que surcarían los fondos más densos, deslizándose sobre ellos.</a:t>
            </a:r>
            <a:endParaRPr kumimoji="0" lang="es-ES" b="1" i="0" u="none" strike="noStrike" kern="1200" cap="none" spc="0" normalizeH="0" baseline="0" noProof="0" dirty="0" smtClean="0">
              <a:ln>
                <a:noFill/>
              </a:ln>
              <a:solidFill>
                <a:schemeClr val="bg1"/>
              </a:solidFill>
              <a:effectLst/>
              <a:uLnTx/>
              <a:uFillTx/>
              <a:latin typeface="Century Schoolbook" pitchFamily="18" charset="0"/>
            </a:endParaRP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000" b="1" i="0" u="none" strike="noStrike" kern="1200" cap="none" spc="0" normalizeH="0" baseline="0" noProof="0" dirty="0" smtClean="0">
                <a:ln>
                  <a:noFill/>
                </a:ln>
                <a:solidFill>
                  <a:schemeClr val="bg1"/>
                </a:solidFill>
                <a:effectLst/>
                <a:uLnTx/>
                <a:uFillTx/>
                <a:latin typeface="Century Schoolbook" pitchFamily="18" charset="0"/>
              </a:rPr>
              <a:t>TEORÍA DE LA TECTÓNICA DE PLACAS (</a:t>
            </a:r>
            <a:r>
              <a:rPr kumimoji="0" lang="es-ES" sz="1800" b="1" i="0" u="none" strike="noStrike" kern="1200" cap="none" spc="0" normalizeH="0" baseline="0" noProof="0" dirty="0" smtClean="0">
                <a:ln>
                  <a:noFill/>
                </a:ln>
                <a:solidFill>
                  <a:schemeClr val="bg1"/>
                </a:solidFill>
                <a:effectLst/>
                <a:uLnTx/>
                <a:uFillTx/>
                <a:latin typeface="Century Schoolbook" pitchFamily="18" charset="0"/>
              </a:rPr>
              <a:t>1950-60</a:t>
            </a:r>
            <a:r>
              <a:rPr kumimoji="0" lang="es-ES" b="1" i="0" u="none" strike="noStrike" kern="1200" cap="none" spc="0" normalizeH="0" baseline="0" noProof="0" dirty="0" smtClean="0">
                <a:ln>
                  <a:noFill/>
                </a:ln>
                <a:solidFill>
                  <a:schemeClr val="bg1"/>
                </a:solidFill>
                <a:effectLst/>
                <a:uLnTx/>
                <a:uFillTx/>
                <a:latin typeface="Century Schoolbook" pitchFamily="18" charset="0"/>
              </a:rPr>
              <a:t>):</a:t>
            </a:r>
            <a:r>
              <a:rPr kumimoji="0" lang="es-ES" b="1" i="0" u="none" strike="noStrike" kern="1200" cap="none" spc="0" normalizeH="0" noProof="0" dirty="0" smtClean="0">
                <a:ln>
                  <a:noFill/>
                </a:ln>
                <a:solidFill>
                  <a:schemeClr val="bg1"/>
                </a:solidFill>
                <a:effectLst/>
                <a:uLnTx/>
                <a:uFillTx/>
                <a:latin typeface="Century Schoolbook" pitchFamily="18" charset="0"/>
              </a:rPr>
              <a:t> </a:t>
            </a:r>
            <a:r>
              <a:rPr kumimoji="0" lang="es-ES" b="0" i="0" u="none" strike="noStrike" kern="1200" cap="none" spc="0" normalizeH="0" baseline="0" noProof="0" dirty="0" smtClean="0">
                <a:ln>
                  <a:noFill/>
                </a:ln>
                <a:solidFill>
                  <a:schemeClr val="bg1"/>
                </a:solidFill>
                <a:effectLst/>
                <a:uLnTx/>
                <a:uFillTx/>
                <a:latin typeface="Century Schoolbook" pitchFamily="18" charset="0"/>
              </a:rPr>
              <a:t>Toda la litosfera es la que se encuentra en movimiento, desplazándose sobre el resto del manto.</a:t>
            </a:r>
            <a:endParaRPr kumimoji="0" lang="es-ES" b="0" i="0" u="none" strike="noStrike" kern="1200" cap="none" spc="0" normalizeH="0" baseline="0" noProof="0" dirty="0">
              <a:ln>
                <a:noFill/>
              </a:ln>
              <a:solidFill>
                <a:schemeClr val="bg1"/>
              </a:solidFill>
              <a:effectLst/>
              <a:uLnTx/>
              <a:uFillTx/>
              <a:latin typeface="Century Schoolbook"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35"/>
          <p:cNvPicPr>
            <a:picLocks noChangeAspect="1" noChangeArrowheads="1"/>
          </p:cNvPicPr>
          <p:nvPr/>
        </p:nvPicPr>
        <p:blipFill>
          <a:blip r:embed="rId2" cstate="print"/>
          <a:srcRect/>
          <a:stretch>
            <a:fillRect/>
          </a:stretch>
        </p:blipFill>
        <p:spPr bwMode="auto">
          <a:xfrm>
            <a:off x="506441" y="357166"/>
            <a:ext cx="8208963" cy="615315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36"/>
          <p:cNvPicPr>
            <a:picLocks noChangeAspect="1" noChangeArrowheads="1"/>
          </p:cNvPicPr>
          <p:nvPr/>
        </p:nvPicPr>
        <p:blipFill>
          <a:blip r:embed="rId2" cstate="print"/>
          <a:srcRect/>
          <a:stretch>
            <a:fillRect/>
          </a:stretch>
        </p:blipFill>
        <p:spPr bwMode="auto">
          <a:xfrm>
            <a:off x="581052" y="460375"/>
            <a:ext cx="7848600" cy="588327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38"/>
          <p:cNvPicPr>
            <a:picLocks noChangeAspect="1" noChangeArrowheads="1"/>
          </p:cNvPicPr>
          <p:nvPr/>
        </p:nvPicPr>
        <p:blipFill>
          <a:blip r:embed="rId2" cstate="print"/>
          <a:srcRect/>
          <a:stretch>
            <a:fillRect/>
          </a:stretch>
        </p:blipFill>
        <p:spPr bwMode="auto">
          <a:xfrm>
            <a:off x="468313" y="285728"/>
            <a:ext cx="8351837" cy="62611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39"/>
          <p:cNvPicPr>
            <a:picLocks noChangeAspect="1" noChangeArrowheads="1"/>
          </p:cNvPicPr>
          <p:nvPr/>
        </p:nvPicPr>
        <p:blipFill>
          <a:blip r:embed="rId2" cstate="print"/>
          <a:srcRect/>
          <a:stretch>
            <a:fillRect/>
          </a:stretch>
        </p:blipFill>
        <p:spPr bwMode="auto">
          <a:xfrm>
            <a:off x="468313" y="352425"/>
            <a:ext cx="8135937" cy="609917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40"/>
          <p:cNvPicPr>
            <a:picLocks noChangeAspect="1" noChangeArrowheads="1"/>
          </p:cNvPicPr>
          <p:nvPr/>
        </p:nvPicPr>
        <p:blipFill>
          <a:blip r:embed="rId2" cstate="print"/>
          <a:srcRect/>
          <a:stretch>
            <a:fillRect/>
          </a:stretch>
        </p:blipFill>
        <p:spPr bwMode="auto">
          <a:xfrm>
            <a:off x="468313" y="352425"/>
            <a:ext cx="8207375" cy="615315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41"/>
          <p:cNvPicPr>
            <a:picLocks noChangeAspect="1" noChangeArrowheads="1"/>
          </p:cNvPicPr>
          <p:nvPr/>
        </p:nvPicPr>
        <p:blipFill>
          <a:blip r:embed="rId2" cstate="print"/>
          <a:srcRect/>
          <a:stretch>
            <a:fillRect/>
          </a:stretch>
        </p:blipFill>
        <p:spPr bwMode="auto">
          <a:xfrm>
            <a:off x="428596" y="285728"/>
            <a:ext cx="8280400" cy="620712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42"/>
          <p:cNvPicPr>
            <a:picLocks noChangeAspect="1" noChangeArrowheads="1"/>
          </p:cNvPicPr>
          <p:nvPr/>
        </p:nvPicPr>
        <p:blipFill>
          <a:blip r:embed="rId2" cstate="print"/>
          <a:srcRect/>
          <a:stretch>
            <a:fillRect/>
          </a:stretch>
        </p:blipFill>
        <p:spPr bwMode="auto">
          <a:xfrm>
            <a:off x="579466" y="455634"/>
            <a:ext cx="8064500" cy="60452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44"/>
          <p:cNvPicPr>
            <a:picLocks noChangeAspect="1" noChangeArrowheads="1"/>
          </p:cNvPicPr>
          <p:nvPr/>
        </p:nvPicPr>
        <p:blipFill>
          <a:blip r:embed="rId2" cstate="print"/>
          <a:srcRect/>
          <a:stretch>
            <a:fillRect/>
          </a:stretch>
        </p:blipFill>
        <p:spPr bwMode="auto">
          <a:xfrm>
            <a:off x="562959" y="371475"/>
            <a:ext cx="8081007" cy="6057921"/>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45"/>
          <p:cNvPicPr>
            <a:picLocks noChangeAspect="1" noChangeArrowheads="1"/>
          </p:cNvPicPr>
          <p:nvPr/>
        </p:nvPicPr>
        <p:blipFill>
          <a:blip r:embed="rId2" cstate="print"/>
          <a:srcRect/>
          <a:stretch>
            <a:fillRect/>
          </a:stretch>
        </p:blipFill>
        <p:spPr bwMode="auto">
          <a:xfrm>
            <a:off x="468313" y="352425"/>
            <a:ext cx="8135937" cy="609917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46"/>
          <p:cNvPicPr>
            <a:picLocks noChangeAspect="1" noChangeArrowheads="1"/>
          </p:cNvPicPr>
          <p:nvPr/>
        </p:nvPicPr>
        <p:blipFill>
          <a:blip r:embed="rId2" cstate="print"/>
          <a:srcRect/>
          <a:stretch>
            <a:fillRect/>
          </a:stretch>
        </p:blipFill>
        <p:spPr bwMode="auto">
          <a:xfrm>
            <a:off x="500034" y="401659"/>
            <a:ext cx="8137525" cy="609917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571472" y="214291"/>
            <a:ext cx="7772400" cy="642942"/>
          </a:xfrm>
          <a:prstGeom prst="rect">
            <a:avLst/>
          </a:prstGeom>
        </p:spPr>
        <p:txBody>
          <a:bodyPr/>
          <a:lstStyle/>
          <a:p>
            <a:pPr algn="ctr">
              <a:spcBef>
                <a:spcPct val="0"/>
              </a:spcBef>
            </a:pPr>
            <a:r>
              <a:rPr lang="es-ES" sz="2800" b="1" dirty="0" smtClean="0">
                <a:solidFill>
                  <a:schemeClr val="bg1"/>
                </a:solidFill>
                <a:latin typeface="Century Schoolbook" pitchFamily="18" charset="0"/>
                <a:ea typeface="+mj-ea"/>
                <a:cs typeface="+mj-cs"/>
              </a:rPr>
              <a:t>LA </a:t>
            </a:r>
            <a:r>
              <a:rPr lang="es-ES" sz="2800" b="1" dirty="0">
                <a:solidFill>
                  <a:schemeClr val="bg1"/>
                </a:solidFill>
                <a:latin typeface="Century Schoolbook" pitchFamily="18" charset="0"/>
                <a:ea typeface="+mj-ea"/>
                <a:cs typeface="+mj-cs"/>
              </a:rPr>
              <a:t>DERIVA CONTINENTAL</a:t>
            </a:r>
            <a:br>
              <a:rPr lang="es-ES" sz="2800" b="1" dirty="0">
                <a:solidFill>
                  <a:schemeClr val="bg1"/>
                </a:solidFill>
                <a:latin typeface="Century Schoolbook" pitchFamily="18" charset="0"/>
                <a:ea typeface="+mj-ea"/>
                <a:cs typeface="+mj-cs"/>
              </a:rPr>
            </a:br>
            <a:endParaRPr lang="es-ES" sz="2800" b="1" dirty="0">
              <a:solidFill>
                <a:schemeClr val="bg1"/>
              </a:solidFill>
              <a:latin typeface="Century Schoolbook" pitchFamily="18" charset="0"/>
              <a:ea typeface="+mj-ea"/>
              <a:cs typeface="+mj-cs"/>
            </a:endParaRPr>
          </a:p>
        </p:txBody>
      </p:sp>
      <p:pic>
        <p:nvPicPr>
          <p:cNvPr id="4" name="Picture 5" descr="Diapositiva13"/>
          <p:cNvPicPr>
            <a:picLocks noChangeAspect="1" noChangeArrowheads="1"/>
          </p:cNvPicPr>
          <p:nvPr/>
        </p:nvPicPr>
        <p:blipFill>
          <a:blip r:embed="rId2" cstate="print"/>
          <a:srcRect/>
          <a:stretch>
            <a:fillRect/>
          </a:stretch>
        </p:blipFill>
        <p:spPr bwMode="auto">
          <a:xfrm>
            <a:off x="709870" y="785794"/>
            <a:ext cx="7719782" cy="578647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Diapositiva47"/>
          <p:cNvPicPr>
            <a:picLocks noChangeAspect="1" noChangeArrowheads="1"/>
          </p:cNvPicPr>
          <p:nvPr/>
        </p:nvPicPr>
        <p:blipFill>
          <a:blip r:embed="rId2" cstate="print"/>
          <a:srcRect/>
          <a:stretch>
            <a:fillRect/>
          </a:stretch>
        </p:blipFill>
        <p:spPr bwMode="auto">
          <a:xfrm>
            <a:off x="500034" y="401659"/>
            <a:ext cx="8135937" cy="609917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ChangeArrowheads="1"/>
          </p:cNvSpPr>
          <p:nvPr/>
        </p:nvSpPr>
        <p:spPr bwMode="auto">
          <a:xfrm>
            <a:off x="906463" y="4933950"/>
            <a:ext cx="42862" cy="88900"/>
          </a:xfrm>
          <a:prstGeom prst="can">
            <a:avLst>
              <a:gd name="adj" fmla="val 22220"/>
            </a:avLst>
          </a:prstGeom>
          <a:solidFill>
            <a:schemeClr val="bg1"/>
          </a:solidFill>
          <a:ln w="3175">
            <a:solidFill>
              <a:schemeClr val="tx1"/>
            </a:solidFill>
            <a:round/>
            <a:headEnd/>
            <a:tailEnd/>
          </a:ln>
          <a:effectLst/>
        </p:spPr>
        <p:txBody>
          <a:bodyPr anchor="ctr">
            <a:spAutoFit/>
          </a:bodyPr>
          <a:lstStyle/>
          <a:p>
            <a:endParaRPr lang="es-ES_tradnl"/>
          </a:p>
        </p:txBody>
      </p:sp>
      <p:sp>
        <p:nvSpPr>
          <p:cNvPr id="52227" name="AutoShape 3" descr="Dibujo"/>
          <p:cNvSpPr>
            <a:spLocks noChangeArrowheads="1"/>
          </p:cNvSpPr>
          <p:nvPr/>
        </p:nvSpPr>
        <p:spPr bwMode="auto">
          <a:xfrm>
            <a:off x="3436938" y="5064125"/>
            <a:ext cx="1771650" cy="1057275"/>
          </a:xfrm>
          <a:prstGeom prst="can">
            <a:avLst>
              <a:gd name="adj" fmla="val 27505"/>
            </a:avLst>
          </a:prstGeom>
          <a:blipFill dpi="0" rotWithShape="1">
            <a:blip r:embed="rId2" cstate="print"/>
            <a:srcRect/>
            <a:tile tx="0" ty="0" sx="100000" sy="100000" flip="none" algn="tl"/>
          </a:blipFill>
          <a:ln w="9525">
            <a:solidFill>
              <a:schemeClr val="tx1"/>
            </a:solidFill>
            <a:round/>
            <a:headEnd/>
            <a:tailEnd/>
          </a:ln>
          <a:effectLst/>
        </p:spPr>
        <p:txBody>
          <a:bodyPr wrap="none" anchor="ctr"/>
          <a:lstStyle/>
          <a:p>
            <a:endParaRPr lang="es-ES_tradnl"/>
          </a:p>
        </p:txBody>
      </p:sp>
      <p:sp>
        <p:nvSpPr>
          <p:cNvPr id="52228" name="AutoShape 4"/>
          <p:cNvSpPr>
            <a:spLocks noChangeArrowheads="1"/>
          </p:cNvSpPr>
          <p:nvPr/>
        </p:nvSpPr>
        <p:spPr bwMode="auto">
          <a:xfrm>
            <a:off x="3438525" y="5060950"/>
            <a:ext cx="1771650" cy="347663"/>
          </a:xfrm>
          <a:prstGeom prst="can">
            <a:avLst>
              <a:gd name="adj" fmla="val 50000"/>
            </a:avLst>
          </a:prstGeom>
          <a:solidFill>
            <a:schemeClr val="bg2"/>
          </a:solidFill>
          <a:ln w="9525">
            <a:solidFill>
              <a:schemeClr val="tx1"/>
            </a:solidFill>
            <a:round/>
            <a:headEnd/>
            <a:tailEnd/>
          </a:ln>
          <a:effectLst/>
        </p:spPr>
        <p:txBody>
          <a:bodyPr wrap="none" anchor="ctr"/>
          <a:lstStyle/>
          <a:p>
            <a:endParaRPr lang="es-ES_tradnl"/>
          </a:p>
        </p:txBody>
      </p:sp>
      <p:sp>
        <p:nvSpPr>
          <p:cNvPr id="52229" name="Oval 5"/>
          <p:cNvSpPr>
            <a:spLocks noChangeArrowheads="1"/>
          </p:cNvSpPr>
          <p:nvPr/>
        </p:nvSpPr>
        <p:spPr bwMode="auto">
          <a:xfrm>
            <a:off x="4122738" y="5592763"/>
            <a:ext cx="285750" cy="314325"/>
          </a:xfrm>
          <a:prstGeom prst="ellipse">
            <a:avLst/>
          </a:prstGeom>
          <a:solidFill>
            <a:schemeClr val="bg1"/>
          </a:solidFill>
          <a:ln w="9525" algn="ctr">
            <a:solidFill>
              <a:schemeClr val="tx1"/>
            </a:solidFill>
            <a:round/>
            <a:headEnd/>
            <a:tailEnd/>
          </a:ln>
          <a:effectLst/>
        </p:spPr>
        <p:txBody>
          <a:bodyPr wrap="none" anchor="ctr"/>
          <a:lstStyle/>
          <a:p>
            <a:endParaRPr lang="es-ES_tradnl"/>
          </a:p>
        </p:txBody>
      </p:sp>
      <p:sp>
        <p:nvSpPr>
          <p:cNvPr id="52230" name="Freeform 6"/>
          <p:cNvSpPr>
            <a:spLocks/>
          </p:cNvSpPr>
          <p:nvPr/>
        </p:nvSpPr>
        <p:spPr bwMode="auto">
          <a:xfrm>
            <a:off x="4175125" y="5638800"/>
            <a:ext cx="180975" cy="222250"/>
          </a:xfrm>
          <a:custGeom>
            <a:avLst/>
            <a:gdLst/>
            <a:ahLst/>
            <a:cxnLst>
              <a:cxn ang="0">
                <a:pos x="100" y="0"/>
              </a:cxn>
              <a:cxn ang="0">
                <a:pos x="54" y="36"/>
              </a:cxn>
              <a:cxn ang="0">
                <a:pos x="22" y="76"/>
              </a:cxn>
              <a:cxn ang="0">
                <a:pos x="0" y="130"/>
              </a:cxn>
              <a:cxn ang="0">
                <a:pos x="12" y="140"/>
              </a:cxn>
              <a:cxn ang="0">
                <a:pos x="68" y="96"/>
              </a:cxn>
              <a:cxn ang="0">
                <a:pos x="96" y="50"/>
              </a:cxn>
              <a:cxn ang="0">
                <a:pos x="114" y="12"/>
              </a:cxn>
              <a:cxn ang="0">
                <a:pos x="100" y="0"/>
              </a:cxn>
            </a:cxnLst>
            <a:rect l="0" t="0" r="r" b="b"/>
            <a:pathLst>
              <a:path w="114" h="140">
                <a:moveTo>
                  <a:pt x="100" y="0"/>
                </a:moveTo>
                <a:lnTo>
                  <a:pt x="54" y="36"/>
                </a:lnTo>
                <a:lnTo>
                  <a:pt x="22" y="76"/>
                </a:lnTo>
                <a:lnTo>
                  <a:pt x="0" y="130"/>
                </a:lnTo>
                <a:lnTo>
                  <a:pt x="12" y="140"/>
                </a:lnTo>
                <a:lnTo>
                  <a:pt x="68" y="96"/>
                </a:lnTo>
                <a:lnTo>
                  <a:pt x="96" y="50"/>
                </a:lnTo>
                <a:lnTo>
                  <a:pt x="114" y="12"/>
                </a:lnTo>
                <a:lnTo>
                  <a:pt x="100" y="0"/>
                </a:lnTo>
                <a:close/>
              </a:path>
            </a:pathLst>
          </a:custGeom>
          <a:solidFill>
            <a:srgbClr val="DDDDDD"/>
          </a:solidFill>
          <a:ln w="9525" cap="flat" cmpd="sng">
            <a:solidFill>
              <a:schemeClr val="tx1"/>
            </a:solidFill>
            <a:prstDash val="solid"/>
            <a:round/>
            <a:headEnd/>
            <a:tailEnd/>
          </a:ln>
          <a:effectLst/>
        </p:spPr>
        <p:txBody>
          <a:bodyPr wrap="none" anchor="ctr"/>
          <a:lstStyle/>
          <a:p>
            <a:endParaRPr lang="es-ES_tradnl"/>
          </a:p>
        </p:txBody>
      </p:sp>
      <p:sp>
        <p:nvSpPr>
          <p:cNvPr id="52231" name="Freeform 7"/>
          <p:cNvSpPr>
            <a:spLocks/>
          </p:cNvSpPr>
          <p:nvPr/>
        </p:nvSpPr>
        <p:spPr bwMode="auto">
          <a:xfrm>
            <a:off x="1804988" y="5413375"/>
            <a:ext cx="1608137" cy="319088"/>
          </a:xfrm>
          <a:custGeom>
            <a:avLst/>
            <a:gdLst/>
            <a:ahLst/>
            <a:cxnLst>
              <a:cxn ang="0">
                <a:pos x="1013" y="72"/>
              </a:cxn>
              <a:cxn ang="0">
                <a:pos x="882" y="68"/>
              </a:cxn>
              <a:cxn ang="0">
                <a:pos x="702" y="140"/>
              </a:cxn>
              <a:cxn ang="0">
                <a:pos x="846" y="185"/>
              </a:cxn>
              <a:cxn ang="0">
                <a:pos x="702" y="41"/>
              </a:cxn>
              <a:cxn ang="0">
                <a:pos x="522" y="122"/>
              </a:cxn>
              <a:cxn ang="0">
                <a:pos x="648" y="185"/>
              </a:cxn>
              <a:cxn ang="0">
                <a:pos x="630" y="50"/>
              </a:cxn>
              <a:cxn ang="0">
                <a:pos x="333" y="41"/>
              </a:cxn>
              <a:cxn ang="0">
                <a:pos x="369" y="149"/>
              </a:cxn>
              <a:cxn ang="0">
                <a:pos x="441" y="23"/>
              </a:cxn>
              <a:cxn ang="0">
                <a:pos x="201" y="12"/>
              </a:cxn>
              <a:cxn ang="0">
                <a:pos x="171" y="84"/>
              </a:cxn>
              <a:cxn ang="0">
                <a:pos x="0" y="95"/>
              </a:cxn>
            </a:cxnLst>
            <a:rect l="0" t="0" r="r" b="b"/>
            <a:pathLst>
              <a:path w="1013" h="201">
                <a:moveTo>
                  <a:pt x="1013" y="72"/>
                </a:moveTo>
                <a:cubicBezTo>
                  <a:pt x="991" y="71"/>
                  <a:pt x="934" y="57"/>
                  <a:pt x="882" y="68"/>
                </a:cubicBezTo>
                <a:cubicBezTo>
                  <a:pt x="830" y="79"/>
                  <a:pt x="708" y="121"/>
                  <a:pt x="702" y="140"/>
                </a:cubicBezTo>
                <a:cubicBezTo>
                  <a:pt x="696" y="159"/>
                  <a:pt x="846" y="201"/>
                  <a:pt x="846" y="185"/>
                </a:cubicBezTo>
                <a:cubicBezTo>
                  <a:pt x="846" y="169"/>
                  <a:pt x="756" y="52"/>
                  <a:pt x="702" y="41"/>
                </a:cubicBezTo>
                <a:cubicBezTo>
                  <a:pt x="648" y="30"/>
                  <a:pt x="531" y="98"/>
                  <a:pt x="522" y="122"/>
                </a:cubicBezTo>
                <a:cubicBezTo>
                  <a:pt x="513" y="146"/>
                  <a:pt x="630" y="197"/>
                  <a:pt x="648" y="185"/>
                </a:cubicBezTo>
                <a:cubicBezTo>
                  <a:pt x="666" y="173"/>
                  <a:pt x="683" y="74"/>
                  <a:pt x="630" y="50"/>
                </a:cubicBezTo>
                <a:cubicBezTo>
                  <a:pt x="577" y="26"/>
                  <a:pt x="376" y="25"/>
                  <a:pt x="333" y="41"/>
                </a:cubicBezTo>
                <a:cubicBezTo>
                  <a:pt x="290" y="57"/>
                  <a:pt x="351" y="152"/>
                  <a:pt x="369" y="149"/>
                </a:cubicBezTo>
                <a:cubicBezTo>
                  <a:pt x="387" y="146"/>
                  <a:pt x="469" y="46"/>
                  <a:pt x="441" y="23"/>
                </a:cubicBezTo>
                <a:cubicBezTo>
                  <a:pt x="413" y="0"/>
                  <a:pt x="246" y="2"/>
                  <a:pt x="201" y="12"/>
                </a:cubicBezTo>
                <a:cubicBezTo>
                  <a:pt x="156" y="22"/>
                  <a:pt x="205" y="70"/>
                  <a:pt x="171" y="84"/>
                </a:cubicBezTo>
                <a:cubicBezTo>
                  <a:pt x="137" y="98"/>
                  <a:pt x="36" y="93"/>
                  <a:pt x="0" y="95"/>
                </a:cubicBezTo>
              </a:path>
            </a:pathLst>
          </a:custGeom>
          <a:noFill/>
          <a:ln w="38100" cap="flat" cmpd="sng">
            <a:solidFill>
              <a:schemeClr val="tx1"/>
            </a:solidFill>
            <a:prstDash val="solid"/>
            <a:round/>
            <a:headEnd/>
            <a:tailEnd/>
          </a:ln>
          <a:effectLst/>
        </p:spPr>
        <p:txBody>
          <a:bodyPr wrap="none" anchor="ctr"/>
          <a:lstStyle/>
          <a:p>
            <a:endParaRPr lang="es-ES_tradnl"/>
          </a:p>
        </p:txBody>
      </p:sp>
      <p:sp>
        <p:nvSpPr>
          <p:cNvPr id="52232" name="AutoShape 8"/>
          <p:cNvSpPr>
            <a:spLocks noChangeArrowheads="1"/>
          </p:cNvSpPr>
          <p:nvPr/>
        </p:nvSpPr>
        <p:spPr bwMode="auto">
          <a:xfrm rot="5400000">
            <a:off x="3375025" y="5483225"/>
            <a:ext cx="88900" cy="88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1"/>
          </a:solidFill>
          <a:ln w="9525" algn="ctr">
            <a:solidFill>
              <a:schemeClr val="tx1"/>
            </a:solidFill>
            <a:miter lim="800000"/>
            <a:headEnd/>
            <a:tailEnd/>
          </a:ln>
          <a:effectLst/>
        </p:spPr>
        <p:txBody>
          <a:bodyPr wrap="none" anchor="ctr"/>
          <a:lstStyle/>
          <a:p>
            <a:endParaRPr lang="es-ES_tradnl"/>
          </a:p>
        </p:txBody>
      </p:sp>
      <p:sp>
        <p:nvSpPr>
          <p:cNvPr id="52233" name="Rectangle 9"/>
          <p:cNvSpPr>
            <a:spLocks noChangeArrowheads="1"/>
          </p:cNvSpPr>
          <p:nvPr/>
        </p:nvSpPr>
        <p:spPr bwMode="auto">
          <a:xfrm>
            <a:off x="1774825" y="5422900"/>
            <a:ext cx="66675" cy="292100"/>
          </a:xfrm>
          <a:prstGeom prst="rect">
            <a:avLst/>
          </a:prstGeom>
          <a:solidFill>
            <a:schemeClr val="bg1"/>
          </a:solidFill>
          <a:ln w="12700" algn="ctr">
            <a:solidFill>
              <a:schemeClr val="tx1"/>
            </a:solidFill>
            <a:miter lim="800000"/>
            <a:headEnd/>
            <a:tailEnd/>
          </a:ln>
          <a:effectLst/>
        </p:spPr>
        <p:txBody>
          <a:bodyPr wrap="none" anchor="ctr"/>
          <a:lstStyle/>
          <a:p>
            <a:endParaRPr lang="es-ES_tradnl"/>
          </a:p>
        </p:txBody>
      </p:sp>
      <p:sp>
        <p:nvSpPr>
          <p:cNvPr id="52234" name="AutoShape 10"/>
          <p:cNvSpPr>
            <a:spLocks noChangeArrowheads="1"/>
          </p:cNvSpPr>
          <p:nvPr/>
        </p:nvSpPr>
        <p:spPr bwMode="auto">
          <a:xfrm rot="16200000">
            <a:off x="1838326" y="5451475"/>
            <a:ext cx="215900" cy="21272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1"/>
          </a:solidFill>
          <a:ln w="9525" algn="ctr">
            <a:solidFill>
              <a:schemeClr val="tx1"/>
            </a:solidFill>
            <a:miter lim="800000"/>
            <a:headEnd/>
            <a:tailEnd/>
          </a:ln>
          <a:effectLst/>
        </p:spPr>
        <p:txBody>
          <a:bodyPr wrap="none" anchor="ctr"/>
          <a:lstStyle/>
          <a:p>
            <a:endParaRPr lang="es-ES_tradnl"/>
          </a:p>
        </p:txBody>
      </p:sp>
      <p:sp>
        <p:nvSpPr>
          <p:cNvPr id="52235" name="Rectangle 11"/>
          <p:cNvSpPr>
            <a:spLocks noChangeArrowheads="1"/>
          </p:cNvSpPr>
          <p:nvPr/>
        </p:nvSpPr>
        <p:spPr bwMode="auto">
          <a:xfrm>
            <a:off x="665163" y="5149850"/>
            <a:ext cx="1100137" cy="814388"/>
          </a:xfrm>
          <a:prstGeom prst="rect">
            <a:avLst/>
          </a:prstGeom>
          <a:solidFill>
            <a:srgbClr val="DDDDDD"/>
          </a:solidFill>
          <a:ln w="19050" algn="ctr">
            <a:solidFill>
              <a:schemeClr val="tx1"/>
            </a:solidFill>
            <a:miter lim="800000"/>
            <a:headEnd/>
            <a:tailEnd/>
          </a:ln>
          <a:effectLst/>
        </p:spPr>
        <p:txBody>
          <a:bodyPr wrap="none" anchor="ctr"/>
          <a:lstStyle/>
          <a:p>
            <a:endParaRPr lang="es-ES_tradnl"/>
          </a:p>
        </p:txBody>
      </p:sp>
      <p:sp>
        <p:nvSpPr>
          <p:cNvPr id="52236" name="AutoShape 12"/>
          <p:cNvSpPr>
            <a:spLocks noChangeArrowheads="1"/>
          </p:cNvSpPr>
          <p:nvPr/>
        </p:nvSpPr>
        <p:spPr bwMode="auto">
          <a:xfrm flipV="1">
            <a:off x="850900" y="5006975"/>
            <a:ext cx="160338" cy="13176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1"/>
          </a:solidFill>
          <a:ln w="9525" algn="ctr">
            <a:solidFill>
              <a:schemeClr val="tx1"/>
            </a:solidFill>
            <a:miter lim="800000"/>
            <a:headEnd/>
            <a:tailEnd/>
          </a:ln>
          <a:effectLst/>
        </p:spPr>
        <p:txBody>
          <a:bodyPr anchor="ctr">
            <a:spAutoFit/>
          </a:bodyPr>
          <a:lstStyle/>
          <a:p>
            <a:endParaRPr lang="es-ES_tradnl"/>
          </a:p>
        </p:txBody>
      </p:sp>
      <p:sp>
        <p:nvSpPr>
          <p:cNvPr id="52237" name="AutoShape 13"/>
          <p:cNvSpPr>
            <a:spLocks noChangeArrowheads="1"/>
          </p:cNvSpPr>
          <p:nvPr/>
        </p:nvSpPr>
        <p:spPr bwMode="auto">
          <a:xfrm>
            <a:off x="3495675" y="3667125"/>
            <a:ext cx="1652588" cy="717550"/>
          </a:xfrm>
          <a:prstGeom prst="can">
            <a:avLst>
              <a:gd name="adj" fmla="val 23088"/>
            </a:avLst>
          </a:prstGeom>
          <a:solidFill>
            <a:schemeClr val="bg1"/>
          </a:solidFill>
          <a:ln w="9525">
            <a:solidFill>
              <a:schemeClr val="tx1"/>
            </a:solidFill>
            <a:round/>
            <a:headEnd/>
            <a:tailEnd/>
          </a:ln>
          <a:effectLst/>
        </p:spPr>
        <p:txBody>
          <a:bodyPr wrap="none" anchor="ctr"/>
          <a:lstStyle/>
          <a:p>
            <a:endParaRPr lang="es-ES_tradnl"/>
          </a:p>
        </p:txBody>
      </p:sp>
      <p:sp>
        <p:nvSpPr>
          <p:cNvPr id="52238" name="AutoShape 14"/>
          <p:cNvSpPr>
            <a:spLocks noChangeArrowheads="1"/>
          </p:cNvSpPr>
          <p:nvPr/>
        </p:nvSpPr>
        <p:spPr bwMode="auto">
          <a:xfrm>
            <a:off x="3497263" y="4198938"/>
            <a:ext cx="1652587" cy="1038225"/>
          </a:xfrm>
          <a:prstGeom prst="can">
            <a:avLst>
              <a:gd name="adj" fmla="val 18653"/>
            </a:avLst>
          </a:prstGeom>
          <a:solidFill>
            <a:srgbClr val="8DE9FF">
              <a:alpha val="25999"/>
            </a:srgbClr>
          </a:solidFill>
          <a:ln w="9525">
            <a:solidFill>
              <a:schemeClr val="tx1"/>
            </a:solidFill>
            <a:round/>
            <a:headEnd/>
            <a:tailEnd/>
          </a:ln>
          <a:effectLst/>
        </p:spPr>
        <p:txBody>
          <a:bodyPr wrap="none" anchor="ctr"/>
          <a:lstStyle/>
          <a:p>
            <a:endParaRPr lang="es-ES_tradnl"/>
          </a:p>
        </p:txBody>
      </p:sp>
      <p:sp>
        <p:nvSpPr>
          <p:cNvPr id="52239" name="Line 15"/>
          <p:cNvSpPr>
            <a:spLocks noChangeShapeType="1"/>
          </p:cNvSpPr>
          <p:nvPr/>
        </p:nvSpPr>
        <p:spPr bwMode="auto">
          <a:xfrm flipV="1">
            <a:off x="4240213" y="5106988"/>
            <a:ext cx="42862" cy="38100"/>
          </a:xfrm>
          <a:prstGeom prst="line">
            <a:avLst/>
          </a:prstGeom>
          <a:noFill/>
          <a:ln w="28575">
            <a:solidFill>
              <a:schemeClr val="tx1"/>
            </a:solidFill>
            <a:round/>
            <a:headEnd/>
            <a:tailEnd/>
          </a:ln>
          <a:effectLst/>
        </p:spPr>
        <p:txBody>
          <a:bodyPr>
            <a:spAutoFit/>
          </a:bodyPr>
          <a:lstStyle/>
          <a:p>
            <a:endParaRPr lang="es-ES_tradnl"/>
          </a:p>
        </p:txBody>
      </p:sp>
      <p:sp>
        <p:nvSpPr>
          <p:cNvPr id="52240" name="Line 16"/>
          <p:cNvSpPr>
            <a:spLocks noChangeShapeType="1"/>
          </p:cNvSpPr>
          <p:nvPr/>
        </p:nvSpPr>
        <p:spPr bwMode="auto">
          <a:xfrm flipH="1" flipV="1">
            <a:off x="4283075" y="5116513"/>
            <a:ext cx="15875" cy="38100"/>
          </a:xfrm>
          <a:prstGeom prst="line">
            <a:avLst/>
          </a:prstGeom>
          <a:noFill/>
          <a:ln w="28575">
            <a:solidFill>
              <a:schemeClr val="tx1"/>
            </a:solidFill>
            <a:round/>
            <a:headEnd/>
            <a:tailEnd/>
          </a:ln>
          <a:effectLst/>
        </p:spPr>
        <p:txBody>
          <a:bodyPr>
            <a:spAutoFit/>
          </a:bodyPr>
          <a:lstStyle/>
          <a:p>
            <a:endParaRPr lang="es-ES_tradnl"/>
          </a:p>
        </p:txBody>
      </p:sp>
      <p:sp>
        <p:nvSpPr>
          <p:cNvPr id="52241" name="Line 17"/>
          <p:cNvSpPr>
            <a:spLocks noChangeShapeType="1"/>
          </p:cNvSpPr>
          <p:nvPr/>
        </p:nvSpPr>
        <p:spPr bwMode="auto">
          <a:xfrm flipH="1" flipV="1">
            <a:off x="4475163" y="5130800"/>
            <a:ext cx="33337" cy="0"/>
          </a:xfrm>
          <a:prstGeom prst="line">
            <a:avLst/>
          </a:prstGeom>
          <a:noFill/>
          <a:ln w="28575">
            <a:solidFill>
              <a:schemeClr val="tx1"/>
            </a:solidFill>
            <a:round/>
            <a:headEnd/>
            <a:tailEnd/>
          </a:ln>
          <a:effectLst/>
        </p:spPr>
        <p:txBody>
          <a:bodyPr>
            <a:spAutoFit/>
          </a:bodyPr>
          <a:lstStyle/>
          <a:p>
            <a:endParaRPr lang="es-ES_tradnl"/>
          </a:p>
        </p:txBody>
      </p:sp>
      <p:sp>
        <p:nvSpPr>
          <p:cNvPr id="52242" name="Line 18"/>
          <p:cNvSpPr>
            <a:spLocks noChangeShapeType="1"/>
          </p:cNvSpPr>
          <p:nvPr/>
        </p:nvSpPr>
        <p:spPr bwMode="auto">
          <a:xfrm flipV="1">
            <a:off x="4491038" y="5103813"/>
            <a:ext cx="36512" cy="19050"/>
          </a:xfrm>
          <a:prstGeom prst="line">
            <a:avLst/>
          </a:prstGeom>
          <a:noFill/>
          <a:ln w="28575">
            <a:solidFill>
              <a:schemeClr val="tx1"/>
            </a:solidFill>
            <a:round/>
            <a:headEnd/>
            <a:tailEnd/>
          </a:ln>
          <a:effectLst/>
        </p:spPr>
        <p:txBody>
          <a:bodyPr>
            <a:spAutoFit/>
          </a:bodyPr>
          <a:lstStyle/>
          <a:p>
            <a:endParaRPr lang="es-ES_tradnl"/>
          </a:p>
        </p:txBody>
      </p:sp>
      <p:sp>
        <p:nvSpPr>
          <p:cNvPr id="52243" name="Line 19"/>
          <p:cNvSpPr>
            <a:spLocks noChangeShapeType="1"/>
          </p:cNvSpPr>
          <p:nvPr/>
        </p:nvSpPr>
        <p:spPr bwMode="auto">
          <a:xfrm flipV="1">
            <a:off x="4183063" y="5116513"/>
            <a:ext cx="42862" cy="38100"/>
          </a:xfrm>
          <a:prstGeom prst="line">
            <a:avLst/>
          </a:prstGeom>
          <a:noFill/>
          <a:ln w="28575">
            <a:solidFill>
              <a:schemeClr val="tx1"/>
            </a:solidFill>
            <a:round/>
            <a:headEnd/>
            <a:tailEnd/>
          </a:ln>
          <a:effectLst/>
        </p:spPr>
        <p:txBody>
          <a:bodyPr>
            <a:spAutoFit/>
          </a:bodyPr>
          <a:lstStyle/>
          <a:p>
            <a:endParaRPr lang="es-ES_tradnl"/>
          </a:p>
        </p:txBody>
      </p:sp>
      <p:sp>
        <p:nvSpPr>
          <p:cNvPr id="52244" name="Line 20"/>
          <p:cNvSpPr>
            <a:spLocks noChangeShapeType="1"/>
          </p:cNvSpPr>
          <p:nvPr/>
        </p:nvSpPr>
        <p:spPr bwMode="auto">
          <a:xfrm flipH="1" flipV="1">
            <a:off x="4225925" y="5126038"/>
            <a:ext cx="15875" cy="38100"/>
          </a:xfrm>
          <a:prstGeom prst="line">
            <a:avLst/>
          </a:prstGeom>
          <a:noFill/>
          <a:ln w="28575">
            <a:solidFill>
              <a:schemeClr val="tx1"/>
            </a:solidFill>
            <a:round/>
            <a:headEnd/>
            <a:tailEnd/>
          </a:ln>
          <a:effectLst/>
        </p:spPr>
        <p:txBody>
          <a:bodyPr>
            <a:spAutoFit/>
          </a:bodyPr>
          <a:lstStyle/>
          <a:p>
            <a:endParaRPr lang="es-ES_tradnl"/>
          </a:p>
        </p:txBody>
      </p:sp>
      <p:sp>
        <p:nvSpPr>
          <p:cNvPr id="52245" name="Line 21"/>
          <p:cNvSpPr>
            <a:spLocks noChangeShapeType="1"/>
          </p:cNvSpPr>
          <p:nvPr/>
        </p:nvSpPr>
        <p:spPr bwMode="auto">
          <a:xfrm flipH="1" flipV="1">
            <a:off x="4418013" y="5140325"/>
            <a:ext cx="31750" cy="20638"/>
          </a:xfrm>
          <a:prstGeom prst="line">
            <a:avLst/>
          </a:prstGeom>
          <a:noFill/>
          <a:ln w="28575">
            <a:solidFill>
              <a:schemeClr val="tx1"/>
            </a:solidFill>
            <a:round/>
            <a:headEnd/>
            <a:tailEnd/>
          </a:ln>
          <a:effectLst/>
        </p:spPr>
        <p:txBody>
          <a:bodyPr>
            <a:spAutoFit/>
          </a:bodyPr>
          <a:lstStyle/>
          <a:p>
            <a:endParaRPr lang="es-ES_tradnl"/>
          </a:p>
        </p:txBody>
      </p:sp>
      <p:sp>
        <p:nvSpPr>
          <p:cNvPr id="52246" name="Line 22"/>
          <p:cNvSpPr>
            <a:spLocks noChangeShapeType="1"/>
          </p:cNvSpPr>
          <p:nvPr/>
        </p:nvSpPr>
        <p:spPr bwMode="auto">
          <a:xfrm flipV="1">
            <a:off x="4433888" y="5113338"/>
            <a:ext cx="36512" cy="19050"/>
          </a:xfrm>
          <a:prstGeom prst="line">
            <a:avLst/>
          </a:prstGeom>
          <a:noFill/>
          <a:ln w="28575">
            <a:solidFill>
              <a:schemeClr val="tx1"/>
            </a:solidFill>
            <a:round/>
            <a:headEnd/>
            <a:tailEnd/>
          </a:ln>
          <a:effectLst/>
        </p:spPr>
        <p:txBody>
          <a:bodyPr>
            <a:spAutoFit/>
          </a:bodyPr>
          <a:lstStyle/>
          <a:p>
            <a:endParaRPr lang="es-ES_tradnl"/>
          </a:p>
        </p:txBody>
      </p:sp>
      <p:sp>
        <p:nvSpPr>
          <p:cNvPr id="52247" name="Line 23"/>
          <p:cNvSpPr>
            <a:spLocks noChangeShapeType="1"/>
          </p:cNvSpPr>
          <p:nvPr/>
        </p:nvSpPr>
        <p:spPr bwMode="auto">
          <a:xfrm flipV="1">
            <a:off x="4265613" y="5116513"/>
            <a:ext cx="42862" cy="38100"/>
          </a:xfrm>
          <a:prstGeom prst="line">
            <a:avLst/>
          </a:prstGeom>
          <a:noFill/>
          <a:ln w="28575">
            <a:solidFill>
              <a:schemeClr val="tx1"/>
            </a:solidFill>
            <a:round/>
            <a:headEnd/>
            <a:tailEnd/>
          </a:ln>
          <a:effectLst/>
        </p:spPr>
        <p:txBody>
          <a:bodyPr>
            <a:spAutoFit/>
          </a:bodyPr>
          <a:lstStyle/>
          <a:p>
            <a:endParaRPr lang="es-ES_tradnl"/>
          </a:p>
        </p:txBody>
      </p:sp>
      <p:sp>
        <p:nvSpPr>
          <p:cNvPr id="52248" name="Line 24"/>
          <p:cNvSpPr>
            <a:spLocks noChangeShapeType="1"/>
          </p:cNvSpPr>
          <p:nvPr/>
        </p:nvSpPr>
        <p:spPr bwMode="auto">
          <a:xfrm flipH="1" flipV="1">
            <a:off x="4308475" y="5126038"/>
            <a:ext cx="15875" cy="38100"/>
          </a:xfrm>
          <a:prstGeom prst="line">
            <a:avLst/>
          </a:prstGeom>
          <a:noFill/>
          <a:ln w="28575">
            <a:solidFill>
              <a:schemeClr val="tx1"/>
            </a:solidFill>
            <a:round/>
            <a:headEnd/>
            <a:tailEnd/>
          </a:ln>
          <a:effectLst/>
        </p:spPr>
        <p:txBody>
          <a:bodyPr>
            <a:spAutoFit/>
          </a:bodyPr>
          <a:lstStyle/>
          <a:p>
            <a:endParaRPr lang="es-ES_tradnl"/>
          </a:p>
        </p:txBody>
      </p:sp>
      <p:sp>
        <p:nvSpPr>
          <p:cNvPr id="52249" name="Line 25"/>
          <p:cNvSpPr>
            <a:spLocks noChangeShapeType="1"/>
          </p:cNvSpPr>
          <p:nvPr/>
        </p:nvSpPr>
        <p:spPr bwMode="auto">
          <a:xfrm flipH="1" flipV="1">
            <a:off x="4500563" y="5140325"/>
            <a:ext cx="33337" cy="0"/>
          </a:xfrm>
          <a:prstGeom prst="line">
            <a:avLst/>
          </a:prstGeom>
          <a:noFill/>
          <a:ln w="28575">
            <a:solidFill>
              <a:schemeClr val="tx1"/>
            </a:solidFill>
            <a:round/>
            <a:headEnd/>
            <a:tailEnd/>
          </a:ln>
          <a:effectLst/>
        </p:spPr>
        <p:txBody>
          <a:bodyPr>
            <a:spAutoFit/>
          </a:bodyPr>
          <a:lstStyle/>
          <a:p>
            <a:endParaRPr lang="es-ES_tradnl"/>
          </a:p>
        </p:txBody>
      </p:sp>
      <p:sp>
        <p:nvSpPr>
          <p:cNvPr id="52250" name="Line 26"/>
          <p:cNvSpPr>
            <a:spLocks noChangeShapeType="1"/>
          </p:cNvSpPr>
          <p:nvPr/>
        </p:nvSpPr>
        <p:spPr bwMode="auto">
          <a:xfrm flipV="1">
            <a:off x="4516438" y="5113338"/>
            <a:ext cx="36512" cy="19050"/>
          </a:xfrm>
          <a:prstGeom prst="line">
            <a:avLst/>
          </a:prstGeom>
          <a:noFill/>
          <a:ln w="28575">
            <a:solidFill>
              <a:schemeClr val="tx1"/>
            </a:solidFill>
            <a:round/>
            <a:headEnd/>
            <a:tailEnd/>
          </a:ln>
          <a:effectLst/>
        </p:spPr>
        <p:txBody>
          <a:bodyPr>
            <a:spAutoFit/>
          </a:bodyPr>
          <a:lstStyle/>
          <a:p>
            <a:endParaRPr lang="es-ES_tradnl"/>
          </a:p>
        </p:txBody>
      </p:sp>
      <p:sp>
        <p:nvSpPr>
          <p:cNvPr id="52251" name="Line 27"/>
          <p:cNvSpPr>
            <a:spLocks noChangeShapeType="1"/>
          </p:cNvSpPr>
          <p:nvPr/>
        </p:nvSpPr>
        <p:spPr bwMode="auto">
          <a:xfrm flipV="1">
            <a:off x="4208463" y="5126038"/>
            <a:ext cx="42862" cy="38100"/>
          </a:xfrm>
          <a:prstGeom prst="line">
            <a:avLst/>
          </a:prstGeom>
          <a:noFill/>
          <a:ln w="28575">
            <a:solidFill>
              <a:schemeClr val="tx1"/>
            </a:solidFill>
            <a:round/>
            <a:headEnd/>
            <a:tailEnd/>
          </a:ln>
          <a:effectLst/>
        </p:spPr>
        <p:txBody>
          <a:bodyPr>
            <a:spAutoFit/>
          </a:bodyPr>
          <a:lstStyle/>
          <a:p>
            <a:endParaRPr lang="es-ES_tradnl"/>
          </a:p>
        </p:txBody>
      </p:sp>
      <p:sp>
        <p:nvSpPr>
          <p:cNvPr id="52252" name="Line 28"/>
          <p:cNvSpPr>
            <a:spLocks noChangeShapeType="1"/>
          </p:cNvSpPr>
          <p:nvPr/>
        </p:nvSpPr>
        <p:spPr bwMode="auto">
          <a:xfrm flipV="1">
            <a:off x="4459288" y="5122863"/>
            <a:ext cx="36512" cy="19050"/>
          </a:xfrm>
          <a:prstGeom prst="line">
            <a:avLst/>
          </a:prstGeom>
          <a:noFill/>
          <a:ln w="28575">
            <a:solidFill>
              <a:schemeClr val="tx1"/>
            </a:solidFill>
            <a:round/>
            <a:headEnd/>
            <a:tailEnd/>
          </a:ln>
          <a:effectLst/>
        </p:spPr>
        <p:txBody>
          <a:bodyPr>
            <a:spAutoFit/>
          </a:bodyPr>
          <a:lstStyle/>
          <a:p>
            <a:endParaRPr lang="es-ES_tradnl"/>
          </a:p>
        </p:txBody>
      </p:sp>
      <p:sp>
        <p:nvSpPr>
          <p:cNvPr id="52253" name="Text Box 29"/>
          <p:cNvSpPr txBox="1">
            <a:spLocks noChangeArrowheads="1"/>
          </p:cNvSpPr>
          <p:nvPr/>
        </p:nvSpPr>
        <p:spPr bwMode="auto">
          <a:xfrm>
            <a:off x="2195513" y="260350"/>
            <a:ext cx="5113337" cy="369332"/>
          </a:xfrm>
          <a:prstGeom prst="rect">
            <a:avLst/>
          </a:prstGeom>
          <a:solidFill>
            <a:srgbClr val="FFEAC1"/>
          </a:solidFill>
          <a:ln w="9525" algn="ctr">
            <a:solidFill>
              <a:schemeClr val="hlink"/>
            </a:solidFill>
            <a:miter lim="800000"/>
            <a:headEnd/>
            <a:tailEnd/>
          </a:ln>
          <a:effectLst/>
        </p:spPr>
        <p:txBody>
          <a:bodyPr>
            <a:spAutoFit/>
          </a:bodyPr>
          <a:lstStyle/>
          <a:p>
            <a:pPr algn="ctr">
              <a:spcBef>
                <a:spcPct val="50000"/>
              </a:spcBef>
            </a:pPr>
            <a:r>
              <a:rPr lang="es-ES" b="1" dirty="0">
                <a:solidFill>
                  <a:srgbClr val="002060"/>
                </a:solidFill>
                <a:latin typeface="Century Schoolbook" pitchFamily="18" charset="0"/>
              </a:rPr>
              <a:t>La convección del calor.</a:t>
            </a:r>
          </a:p>
        </p:txBody>
      </p:sp>
      <p:sp>
        <p:nvSpPr>
          <p:cNvPr id="52254" name="Text Box 30"/>
          <p:cNvSpPr txBox="1">
            <a:spLocks noChangeArrowheads="1"/>
          </p:cNvSpPr>
          <p:nvPr/>
        </p:nvSpPr>
        <p:spPr bwMode="auto">
          <a:xfrm>
            <a:off x="938213" y="966788"/>
            <a:ext cx="7429500" cy="1200329"/>
          </a:xfrm>
          <a:prstGeom prst="rect">
            <a:avLst/>
          </a:prstGeom>
          <a:solidFill>
            <a:srgbClr val="FDFAC3"/>
          </a:solidFill>
          <a:ln w="9525" algn="ctr">
            <a:solidFill>
              <a:srgbClr val="FFAF79"/>
            </a:solidFill>
            <a:miter lim="800000"/>
            <a:headEnd/>
            <a:tailEnd/>
          </a:ln>
          <a:effectLst/>
        </p:spPr>
        <p:txBody>
          <a:bodyPr>
            <a:spAutoFit/>
          </a:bodyPr>
          <a:lstStyle/>
          <a:p>
            <a:pPr algn="just">
              <a:spcBef>
                <a:spcPct val="50000"/>
              </a:spcBef>
            </a:pPr>
            <a:r>
              <a:rPr lang="es-ES" b="1" dirty="0">
                <a:solidFill>
                  <a:srgbClr val="002060"/>
                </a:solidFill>
                <a:latin typeface="Century Schoolbook" pitchFamily="18" charset="0"/>
              </a:rPr>
              <a:t>Introduce en un recipiente con agua unas virutas de un material que se hunda en el agua pero que no sea muy pesado. Enciende el hornillo eléctrico y espera un poco a ver lo qué sucede.</a:t>
            </a:r>
          </a:p>
        </p:txBody>
      </p:sp>
      <p:sp>
        <p:nvSpPr>
          <p:cNvPr id="52255" name="Text Box 31"/>
          <p:cNvSpPr txBox="1">
            <a:spLocks noChangeArrowheads="1"/>
          </p:cNvSpPr>
          <p:nvPr/>
        </p:nvSpPr>
        <p:spPr bwMode="auto">
          <a:xfrm>
            <a:off x="6172200" y="2620963"/>
            <a:ext cx="2043138" cy="584775"/>
          </a:xfrm>
          <a:prstGeom prst="rect">
            <a:avLst/>
          </a:prstGeom>
          <a:solidFill>
            <a:srgbClr val="FFF4DF"/>
          </a:solidFill>
          <a:ln w="9525" algn="ctr">
            <a:solidFill>
              <a:schemeClr val="tx1"/>
            </a:solidFill>
            <a:miter lim="800000"/>
            <a:headEnd/>
            <a:tailEnd/>
          </a:ln>
          <a:effectLst/>
        </p:spPr>
        <p:txBody>
          <a:bodyPr wrap="square">
            <a:spAutoFit/>
          </a:bodyPr>
          <a:lstStyle/>
          <a:p>
            <a:pPr algn="just">
              <a:spcBef>
                <a:spcPct val="50000"/>
              </a:spcBef>
            </a:pPr>
            <a:r>
              <a:rPr lang="es-ES" sz="1600" b="1" dirty="0">
                <a:solidFill>
                  <a:srgbClr val="002060"/>
                </a:solidFill>
                <a:latin typeface="Century Schoolbook" pitchFamily="18" charset="0"/>
              </a:rPr>
              <a:t>¿Puedes explicar este fenómeno?</a:t>
            </a:r>
          </a:p>
        </p:txBody>
      </p:sp>
      <p:cxnSp>
        <p:nvCxnSpPr>
          <p:cNvPr id="52256" name="AutoShape 32"/>
          <p:cNvCxnSpPr>
            <a:cxnSpLocks noChangeShapeType="1"/>
            <a:stCxn id="52254" idx="2"/>
            <a:endCxn id="52255" idx="0"/>
          </p:cNvCxnSpPr>
          <p:nvPr/>
        </p:nvCxnSpPr>
        <p:spPr bwMode="auto">
          <a:xfrm rot="16200000" flipH="1">
            <a:off x="5696443" y="1123637"/>
            <a:ext cx="453846" cy="2540806"/>
          </a:xfrm>
          <a:prstGeom prst="bentConnector3">
            <a:avLst>
              <a:gd name="adj1" fmla="val 50000"/>
            </a:avLst>
          </a:prstGeom>
          <a:noFill/>
          <a:ln w="9525">
            <a:solidFill>
              <a:schemeClr val="tx1"/>
            </a:solidFill>
            <a:miter lim="800000"/>
            <a:headEnd/>
            <a:tailEnd type="triangle" w="med" len="med"/>
          </a:ln>
          <a:effectLst/>
        </p:spPr>
      </p:cxnSp>
      <p:cxnSp>
        <p:nvCxnSpPr>
          <p:cNvPr id="52257" name="AutoShape 33"/>
          <p:cNvCxnSpPr>
            <a:cxnSpLocks noChangeShapeType="1"/>
            <a:stCxn id="52253" idx="2"/>
            <a:endCxn id="52254" idx="0"/>
          </p:cNvCxnSpPr>
          <p:nvPr/>
        </p:nvCxnSpPr>
        <p:spPr bwMode="auto">
          <a:xfrm rot="5400000">
            <a:off x="4534020" y="748626"/>
            <a:ext cx="337106" cy="99219"/>
          </a:xfrm>
          <a:prstGeom prst="bentConnector3">
            <a:avLst>
              <a:gd name="adj1" fmla="val 50000"/>
            </a:avLst>
          </a:prstGeom>
          <a:noFill/>
          <a:ln w="9525">
            <a:solidFill>
              <a:schemeClr val="tx1"/>
            </a:solidFill>
            <a:miter lim="800000"/>
            <a:headEnd/>
            <a:tailEnd type="triangle" w="med" len="med"/>
          </a:ln>
          <a:effectLst/>
        </p:spPr>
      </p:cxnSp>
      <p:sp>
        <p:nvSpPr>
          <p:cNvPr id="52258" name="Text Box 34"/>
          <p:cNvSpPr txBox="1">
            <a:spLocks noChangeArrowheads="1"/>
          </p:cNvSpPr>
          <p:nvPr/>
        </p:nvSpPr>
        <p:spPr bwMode="auto">
          <a:xfrm>
            <a:off x="6134100" y="3725863"/>
            <a:ext cx="2081238" cy="584775"/>
          </a:xfrm>
          <a:prstGeom prst="rect">
            <a:avLst/>
          </a:prstGeom>
          <a:solidFill>
            <a:srgbClr val="FFF4DF"/>
          </a:solidFill>
          <a:ln w="9525" algn="ctr">
            <a:solidFill>
              <a:schemeClr val="tx1"/>
            </a:solidFill>
            <a:miter lim="800000"/>
            <a:headEnd/>
            <a:tailEnd/>
          </a:ln>
          <a:effectLst/>
        </p:spPr>
        <p:txBody>
          <a:bodyPr wrap="square">
            <a:spAutoFit/>
          </a:bodyPr>
          <a:lstStyle/>
          <a:p>
            <a:pPr algn="just">
              <a:spcBef>
                <a:spcPct val="50000"/>
              </a:spcBef>
            </a:pPr>
            <a:r>
              <a:rPr lang="es-ES" sz="1600" b="1" dirty="0">
                <a:solidFill>
                  <a:srgbClr val="002060"/>
                </a:solidFill>
                <a:latin typeface="Century Schoolbook" pitchFamily="18" charset="0"/>
              </a:rPr>
              <a:t>¿Qué demuestra esta experiencia?</a:t>
            </a:r>
          </a:p>
        </p:txBody>
      </p:sp>
      <p:cxnSp>
        <p:nvCxnSpPr>
          <p:cNvPr id="52259" name="AutoShape 35"/>
          <p:cNvCxnSpPr>
            <a:cxnSpLocks noChangeShapeType="1"/>
            <a:stCxn id="52255" idx="2"/>
            <a:endCxn id="52258" idx="0"/>
          </p:cNvCxnSpPr>
          <p:nvPr/>
        </p:nvCxnSpPr>
        <p:spPr bwMode="auto">
          <a:xfrm rot="5400000">
            <a:off x="6924182" y="3456275"/>
            <a:ext cx="520125" cy="19050"/>
          </a:xfrm>
          <a:prstGeom prst="bentConnector3">
            <a:avLst>
              <a:gd name="adj1" fmla="val 50000"/>
            </a:avLst>
          </a:prstGeom>
          <a:noFill/>
          <a:ln w="9525">
            <a:solidFill>
              <a:schemeClr val="tx1"/>
            </a:solidFill>
            <a:miter lim="800000"/>
            <a:headEnd/>
            <a:tailEnd type="triangle" w="med" len="med"/>
          </a:ln>
          <a:effectLst/>
        </p:spPr>
      </p:cxnSp>
      <p:grpSp>
        <p:nvGrpSpPr>
          <p:cNvPr id="2" name="Group 36"/>
          <p:cNvGrpSpPr>
            <a:grpSpLocks/>
          </p:cNvGrpSpPr>
          <p:nvPr/>
        </p:nvGrpSpPr>
        <p:grpSpPr bwMode="auto">
          <a:xfrm>
            <a:off x="8097838" y="6354763"/>
            <a:ext cx="463550" cy="254000"/>
            <a:chOff x="5072" y="4012"/>
            <a:chExt cx="292" cy="160"/>
          </a:xfrm>
        </p:grpSpPr>
        <p:sp>
          <p:nvSpPr>
            <p:cNvPr id="52261" name="Rectangle 37"/>
            <p:cNvSpPr>
              <a:spLocks noChangeArrowheads="1"/>
            </p:cNvSpPr>
            <p:nvPr/>
          </p:nvSpPr>
          <p:spPr bwMode="auto">
            <a:xfrm>
              <a:off x="5072" y="4012"/>
              <a:ext cx="292" cy="160"/>
            </a:xfrm>
            <a:prstGeom prst="rect">
              <a:avLst/>
            </a:prstGeom>
            <a:solidFill>
              <a:schemeClr val="bg1"/>
            </a:solidFill>
            <a:ln w="9525" algn="ctr">
              <a:noFill/>
              <a:miter lim="800000"/>
              <a:headEnd/>
              <a:tailEnd/>
            </a:ln>
            <a:effectLst/>
            <a:scene3d>
              <a:camera prst="legacyObliqueTopRight"/>
              <a:lightRig rig="legacyFlat3" dir="b"/>
            </a:scene3d>
            <a:sp3d extrusionH="23800" prstMaterial="legacyMatte">
              <a:bevelT w="13500" h="13500" prst="angle"/>
              <a:bevelB w="13500" h="13500" prst="angle"/>
              <a:extrusionClr>
                <a:schemeClr val="bg1"/>
              </a:extrusionClr>
            </a:sp3d>
          </p:spPr>
          <p:txBody>
            <a:bodyPr wrap="none" anchor="ctr">
              <a:flatTx/>
            </a:bodyPr>
            <a:lstStyle/>
            <a:p>
              <a:endParaRPr lang="es-ES_tradnl"/>
            </a:p>
          </p:txBody>
        </p:sp>
        <p:sp>
          <p:nvSpPr>
            <p:cNvPr id="52262" name="AutoShape 38"/>
            <p:cNvSpPr>
              <a:spLocks noChangeArrowheads="1"/>
            </p:cNvSpPr>
            <p:nvPr/>
          </p:nvSpPr>
          <p:spPr bwMode="auto">
            <a:xfrm rot="-5400000">
              <a:off x="5176" y="4036"/>
              <a:ext cx="108" cy="108"/>
            </a:xfrm>
            <a:prstGeom prst="flowChartMerge">
              <a:avLst/>
            </a:prstGeom>
            <a:solidFill>
              <a:srgbClr val="339933"/>
            </a:solidFill>
            <a:ln w="9525" algn="ctr">
              <a:noFill/>
              <a:miter lim="800000"/>
              <a:headEnd/>
              <a:tailEnd/>
            </a:ln>
            <a:effectLst/>
          </p:spPr>
          <p:txBody>
            <a:bodyPr wrap="none" anchor="ctr"/>
            <a:lstStyle/>
            <a:p>
              <a:endParaRPr lang="es-ES_tradnl"/>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par>
                          <p:cTn id="7" fill="hold">
                            <p:stCondLst>
                              <p:cond delay="0"/>
                            </p:stCondLst>
                            <p:childTnLst>
                              <p:par>
                                <p:cTn id="8" presetID="1" presetClass="emph" presetSubtype="2" fill="hold" nodeType="afterEffect">
                                  <p:stCondLst>
                                    <p:cond delay="0"/>
                                  </p:stCondLst>
                                  <p:childTnLst>
                                    <p:animClr clrSpc="rgb" dir="cw">
                                      <p:cBhvr>
                                        <p:cTn id="9" dur="2000" fill="hold"/>
                                        <p:tgtEl>
                                          <p:spTgt spid="52228"/>
                                        </p:tgtEl>
                                        <p:attrNameLst>
                                          <p:attrName>fillcolor</p:attrName>
                                        </p:attrNameLst>
                                      </p:cBhvr>
                                      <p:to>
                                        <a:srgbClr val="CC3300"/>
                                      </p:to>
                                    </p:animClr>
                                    <p:set>
                                      <p:cBhvr>
                                        <p:cTn id="10" dur="2000" fill="hold"/>
                                        <p:tgtEl>
                                          <p:spTgt spid="52228"/>
                                        </p:tgtEl>
                                        <p:attrNameLst>
                                          <p:attrName>fill.type</p:attrName>
                                        </p:attrNameLst>
                                      </p:cBhvr>
                                      <p:to>
                                        <p:strVal val="solid"/>
                                      </p:to>
                                    </p:set>
                                    <p:set>
                                      <p:cBhvr>
                                        <p:cTn id="11" dur="2000" fill="hold"/>
                                        <p:tgtEl>
                                          <p:spTgt spid="52228"/>
                                        </p:tgtEl>
                                        <p:attrNameLst>
                                          <p:attrName>fill.on</p:attrName>
                                        </p:attrNameLst>
                                      </p:cBhvr>
                                      <p:to>
                                        <p:strVal val="true"/>
                                      </p:to>
                                    </p:set>
                                  </p:childTnLst>
                                </p:cTn>
                              </p:par>
                            </p:childTnLst>
                          </p:cTn>
                        </p:par>
                        <p:par>
                          <p:cTn id="12" fill="hold">
                            <p:stCondLst>
                              <p:cond delay="2000"/>
                            </p:stCondLst>
                            <p:childTnLst>
                              <p:par>
                                <p:cTn id="13" presetID="1"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
                                        </p:tgtEl>
                                        <p:attrNameLst>
                                          <p:attrName>style.visibility</p:attrName>
                                        </p:attrNameLst>
                                      </p:cBhvr>
                                      <p:to>
                                        <p:strVal val="hidden"/>
                                      </p:to>
                                    </p:set>
                                  </p:childTnLst>
                                </p:cTn>
                              </p:par>
                            </p:childTnLst>
                          </p:cTn>
                        </p:par>
                        <p:par>
                          <p:cTn id="19" fill="hold">
                            <p:stCondLst>
                              <p:cond delay="0"/>
                            </p:stCondLst>
                            <p:childTnLst>
                              <p:par>
                                <p:cTn id="20" presetID="0" presetClass="path" presetSubtype="0" repeatCount="indefinite" accel="50000" decel="50000" fill="hold" grpId="0" nodeType="afterEffect">
                                  <p:stCondLst>
                                    <p:cond delay="0"/>
                                  </p:stCondLst>
                                  <p:childTnLst>
                                    <p:animMotion origin="layout" path="M 0.00018 -0.00092 C 0.00174 -0.01389 0.00347 -0.02685 0.00278 -0.04051 C 0.00209 -0.05416 0.00209 -0.07361 -0.00347 -0.08287 C -0.00903 -0.09213 -0.021 -0.09398 -0.03003 -0.09606 C -0.03906 -0.09814 -0.05121 -0.09884 -0.05816 -0.09537 C -0.0651 -0.09189 -0.06979 -0.08356 -0.07222 -0.07453 C -0.07465 -0.06551 -0.07344 -0.05115 -0.07274 -0.04051 C -0.07205 -0.02986 -0.07378 -0.01689 -0.06805 -0.01064 C -0.06232 -0.00439 -0.04878 -0.00439 -0.03837 -0.00231 C -0.02795 -0.00023 -0.01649 0.0007 -0.00503 0.00186 " pathEditMode="relative" ptsTypes="aaaaaaaaaA">
                                      <p:cBhvr>
                                        <p:cTn id="21" dur="10000" fill="hold"/>
                                        <p:tgtEl>
                                          <p:spTgt spid="52239"/>
                                        </p:tgtEl>
                                        <p:attrNameLst>
                                          <p:attrName>ppt_x</p:attrName>
                                          <p:attrName>ppt_y</p:attrName>
                                        </p:attrNameLst>
                                      </p:cBhvr>
                                    </p:animMotion>
                                  </p:childTnLst>
                                </p:cTn>
                              </p:par>
                              <p:par>
                                <p:cTn id="22" presetID="0" presetClass="path" presetSubtype="0" repeatCount="indefinite" accel="50000" decel="50000" fill="hold" grpId="0" nodeType="withEffect">
                                  <p:stCondLst>
                                    <p:cond delay="500"/>
                                  </p:stCondLst>
                                  <p:childTnLst>
                                    <p:animMotion origin="layout" path="M 0.00018 -0.00092 C 0.00174 -0.01389 0.00347 -0.02685 0.00278 -0.04051 C 0.00209 -0.05416 0.00209 -0.07361 -0.00347 -0.08287 C -0.00903 -0.09213 -0.021 -0.09398 -0.03003 -0.09606 C -0.03906 -0.09814 -0.05121 -0.09884 -0.05816 -0.09537 C -0.0651 -0.09189 -0.06979 -0.08356 -0.07222 -0.07453 C -0.07465 -0.06551 -0.07344 -0.05115 -0.07274 -0.04051 C -0.07205 -0.02986 -0.07378 -0.01689 -0.06805 -0.01064 C -0.06232 -0.00439 -0.04878 -0.00439 -0.03837 -0.00231 C -0.02795 -0.00023 -0.01649 0.0007 -0.00503 0.00186 " pathEditMode="relative" ptsTypes="aaaaaaaaaA">
                                      <p:cBhvr>
                                        <p:cTn id="23" dur="10000" fill="hold"/>
                                        <p:tgtEl>
                                          <p:spTgt spid="52240"/>
                                        </p:tgtEl>
                                        <p:attrNameLst>
                                          <p:attrName>ppt_x</p:attrName>
                                          <p:attrName>ppt_y</p:attrName>
                                        </p:attrNameLst>
                                      </p:cBhvr>
                                    </p:animMotion>
                                  </p:childTnLst>
                                </p:cTn>
                              </p:par>
                              <p:par>
                                <p:cTn id="24" presetID="0" presetClass="path" presetSubtype="0" repeatCount="indefinite" accel="50000" decel="50000" fill="hold" grpId="0" nodeType="withEffect">
                                  <p:stCondLst>
                                    <p:cond delay="1000"/>
                                  </p:stCondLst>
                                  <p:childTnLst>
                                    <p:animMotion origin="layout" path="M -0.01857 -0.00046 C -0.01927 -0.0044 -0.01979 -0.0081 -0.02031 -0.01204 C -0.02083 -0.01597 -0.02135 -0.02037 -0.0217 -0.02477 C -0.02204 -0.02917 -0.02239 -0.03426 -0.02239 -0.03912 C -0.02239 -0.04398 -0.02256 -0.04815 -0.02222 -0.05463 C -0.02187 -0.06111 -0.02222 -0.07268 -0.02031 -0.07824 C -0.0184 -0.08379 -0.01614 -0.08542 -0.01024 -0.08773 C -0.00434 -0.09004 0.00764 -0.09213 0.01511 -0.09259 C 0.02257 -0.09305 0.02935 -0.0919 0.03438 -0.0912 C 0.03941 -0.09051 0.04254 -0.09051 0.04532 -0.08773 C 0.0481 -0.08495 0.04966 -0.07986 0.0507 -0.07384 C 0.05174 -0.06782 0.05157 -0.0581 0.05157 -0.05092 C 0.05157 -0.04375 0.05122 -0.03727 0.05018 -0.03102 C 0.04914 -0.02477 0.0481 -0.01759 0.04549 -0.01366 C 0.04289 -0.00972 0.03872 -0.00903 0.03438 -0.00741 C 0.03004 -0.00579 0.02518 -0.00532 0.01928 -0.0044 C 0.01337 -0.00347 0.00382 -0.00208 -0.00156 -0.00162 C -0.00694 -0.00116 -0.01041 -0.00116 -0.01284 -0.00116 C -0.01527 -0.00116 -0.01597 -0.00116 -0.01649 -0.00116 " pathEditMode="relative" ptsTypes="aaaaaaaaaaaaaaaaaaA">
                                      <p:cBhvr>
                                        <p:cTn id="25" dur="10000" fill="hold"/>
                                        <p:tgtEl>
                                          <p:spTgt spid="52241"/>
                                        </p:tgtEl>
                                        <p:attrNameLst>
                                          <p:attrName>ppt_x</p:attrName>
                                          <p:attrName>ppt_y</p:attrName>
                                        </p:attrNameLst>
                                      </p:cBhvr>
                                    </p:animMotion>
                                  </p:childTnLst>
                                </p:cTn>
                              </p:par>
                              <p:par>
                                <p:cTn id="26" presetID="0" presetClass="path" presetSubtype="0" repeatCount="indefinite" accel="50000" decel="50000" fill="hold" grpId="0" nodeType="withEffect">
                                  <p:stCondLst>
                                    <p:cond delay="1500"/>
                                  </p:stCondLst>
                                  <p:childTnLst>
                                    <p:animMotion origin="layout" path="M -0.01857 -0.00046 C -0.01927 -0.0044 -0.01979 -0.0081 -0.02031 -0.01204 C -0.02083 -0.01597 -0.02135 -0.02037 -0.0217 -0.02477 C -0.02204 -0.02917 -0.02239 -0.03426 -0.02239 -0.03912 C -0.02239 -0.04398 -0.02256 -0.04815 -0.02222 -0.05463 C -0.02187 -0.06111 -0.02222 -0.07268 -0.02031 -0.07824 C -0.0184 -0.08379 -0.01614 -0.08542 -0.01024 -0.08773 C -0.00434 -0.09004 0.00764 -0.09213 0.01511 -0.09259 C 0.02257 -0.09305 0.02935 -0.0919 0.03438 -0.0912 C 0.03941 -0.09051 0.04254 -0.09051 0.04532 -0.08773 C 0.0481 -0.08495 0.04966 -0.07986 0.0507 -0.07384 C 0.05174 -0.06782 0.05157 -0.0581 0.05157 -0.05092 C 0.05157 -0.04375 0.05122 -0.03727 0.05018 -0.03102 C 0.04914 -0.02477 0.0481 -0.01759 0.04549 -0.01366 C 0.04289 -0.00972 0.03872 -0.00903 0.03438 -0.00741 C 0.03004 -0.00579 0.02518 -0.00532 0.01928 -0.0044 C 0.01337 -0.00347 0.00382 -0.00208 -0.00156 -0.00162 C -0.00694 -0.00116 -0.01041 -0.00116 -0.01284 -0.00116 C -0.01527 -0.00116 -0.01597 -0.00116 -0.01649 -0.00116 " pathEditMode="relative" ptsTypes="aaaaaaaaaaaaaaaaaaA">
                                      <p:cBhvr>
                                        <p:cTn id="27" dur="10000" fill="hold"/>
                                        <p:tgtEl>
                                          <p:spTgt spid="52242"/>
                                        </p:tgtEl>
                                        <p:attrNameLst>
                                          <p:attrName>ppt_x</p:attrName>
                                          <p:attrName>ppt_y</p:attrName>
                                        </p:attrNameLst>
                                      </p:cBhvr>
                                    </p:animMotion>
                                  </p:childTnLst>
                                </p:cTn>
                              </p:par>
                              <p:par>
                                <p:cTn id="28" presetID="0" presetClass="path" presetSubtype="0" repeatCount="indefinite" accel="50000" decel="50000" fill="hold" grpId="0" nodeType="withEffect">
                                  <p:stCondLst>
                                    <p:cond delay="500"/>
                                  </p:stCondLst>
                                  <p:childTnLst>
                                    <p:animMotion origin="layout" path="M 0.00018 -0.00092 C 0.00174 -0.01389 0.00347 -0.02685 0.00278 -0.04051 C 0.00209 -0.05416 0.00209 -0.07361 -0.00347 -0.08287 C -0.00903 -0.09213 -0.021 -0.09398 -0.03003 -0.09606 C -0.03906 -0.09814 -0.05121 -0.09884 -0.05816 -0.09537 C -0.0651 -0.09189 -0.06979 -0.08356 -0.07222 -0.07453 C -0.07465 -0.06551 -0.07344 -0.05115 -0.07274 -0.04051 C -0.07205 -0.02986 -0.07378 -0.01689 -0.06805 -0.01064 C -0.06232 -0.00439 -0.04878 -0.00439 -0.03837 -0.00231 C -0.02795 -0.00023 -0.01649 0.0007 -0.00503 0.00186 " pathEditMode="relative" ptsTypes="aaaaaaaaaA">
                                      <p:cBhvr>
                                        <p:cTn id="29" dur="10000" fill="hold"/>
                                        <p:tgtEl>
                                          <p:spTgt spid="52243"/>
                                        </p:tgtEl>
                                        <p:attrNameLst>
                                          <p:attrName>ppt_x</p:attrName>
                                          <p:attrName>ppt_y</p:attrName>
                                        </p:attrNameLst>
                                      </p:cBhvr>
                                    </p:animMotion>
                                  </p:childTnLst>
                                </p:cTn>
                              </p:par>
                              <p:par>
                                <p:cTn id="30" presetID="0" presetClass="path" presetSubtype="0" repeatCount="indefinite" accel="50000" decel="50000" fill="hold" grpId="0" nodeType="withEffect">
                                  <p:stCondLst>
                                    <p:cond delay="1000"/>
                                  </p:stCondLst>
                                  <p:childTnLst>
                                    <p:animMotion origin="layout" path="M 0.00018 -0.00092 C 0.00174 -0.01389 0.00347 -0.02685 0.00278 -0.04051 C 0.00209 -0.05416 0.00209 -0.07361 -0.00347 -0.08287 C -0.00903 -0.09213 -0.021 -0.09398 -0.03003 -0.09606 C -0.03906 -0.09814 -0.05121 -0.09884 -0.05816 -0.09537 C -0.0651 -0.09189 -0.06979 -0.08356 -0.07222 -0.07453 C -0.07465 -0.06551 -0.07344 -0.05115 -0.07274 -0.04051 C -0.07205 -0.02986 -0.07378 -0.01689 -0.06805 -0.01064 C -0.06232 -0.00439 -0.04878 -0.00439 -0.03837 -0.00231 C -0.02795 -0.00023 -0.01649 0.0007 -0.00503 0.00186 " pathEditMode="relative" ptsTypes="aaaaaaaaaA">
                                      <p:cBhvr>
                                        <p:cTn id="31" dur="10000" fill="hold"/>
                                        <p:tgtEl>
                                          <p:spTgt spid="52244"/>
                                        </p:tgtEl>
                                        <p:attrNameLst>
                                          <p:attrName>ppt_x</p:attrName>
                                          <p:attrName>ppt_y</p:attrName>
                                        </p:attrNameLst>
                                      </p:cBhvr>
                                    </p:animMotion>
                                  </p:childTnLst>
                                </p:cTn>
                              </p:par>
                              <p:par>
                                <p:cTn id="32" presetID="0" presetClass="path" presetSubtype="0" repeatCount="indefinite" accel="50000" decel="50000" fill="hold" grpId="0" nodeType="withEffect">
                                  <p:stCondLst>
                                    <p:cond delay="1500"/>
                                  </p:stCondLst>
                                  <p:childTnLst>
                                    <p:animMotion origin="layout" path="M -0.01857 -0.00046 C -0.01927 -0.0044 -0.01979 -0.0081 -0.02031 -0.01204 C -0.02083 -0.01597 -0.02135 -0.02037 -0.0217 -0.02477 C -0.02204 -0.02917 -0.02239 -0.03426 -0.02239 -0.03912 C -0.02239 -0.04398 -0.02256 -0.04815 -0.02222 -0.05463 C -0.02187 -0.06111 -0.02222 -0.07268 -0.02031 -0.07824 C -0.0184 -0.08379 -0.01614 -0.08542 -0.01024 -0.08773 C -0.00434 -0.09004 0.00764 -0.09213 0.01511 -0.09259 C 0.02257 -0.09305 0.02935 -0.0919 0.03438 -0.0912 C 0.03941 -0.09051 0.04254 -0.09051 0.04532 -0.08773 C 0.0481 -0.08495 0.04966 -0.07986 0.0507 -0.07384 C 0.05174 -0.06782 0.05157 -0.0581 0.05157 -0.05092 C 0.05157 -0.04375 0.05122 -0.03727 0.05018 -0.03102 C 0.04914 -0.02477 0.0481 -0.01759 0.04549 -0.01366 C 0.04289 -0.00972 0.03872 -0.00903 0.03438 -0.00741 C 0.03004 -0.00579 0.02518 -0.00532 0.01928 -0.0044 C 0.01337 -0.00347 0.00382 -0.00208 -0.00156 -0.00162 C -0.00694 -0.00116 -0.01041 -0.00116 -0.01284 -0.00116 C -0.01527 -0.00116 -0.01597 -0.00116 -0.01649 -0.00116 " pathEditMode="relative" ptsTypes="aaaaaaaaaaaaaaaaaaA">
                                      <p:cBhvr>
                                        <p:cTn id="33" dur="10000" fill="hold"/>
                                        <p:tgtEl>
                                          <p:spTgt spid="52245"/>
                                        </p:tgtEl>
                                        <p:attrNameLst>
                                          <p:attrName>ppt_x</p:attrName>
                                          <p:attrName>ppt_y</p:attrName>
                                        </p:attrNameLst>
                                      </p:cBhvr>
                                    </p:animMotion>
                                  </p:childTnLst>
                                </p:cTn>
                              </p:par>
                              <p:par>
                                <p:cTn id="34" presetID="0" presetClass="path" presetSubtype="0" repeatCount="indefinite" accel="50000" decel="50000" fill="hold" grpId="0" nodeType="withEffect">
                                  <p:stCondLst>
                                    <p:cond delay="0"/>
                                  </p:stCondLst>
                                  <p:childTnLst>
                                    <p:animMotion origin="layout" path="M -0.01857 -0.00046 C -0.01927 -0.0044 -0.01979 -0.0081 -0.02031 -0.01204 C -0.02083 -0.01597 -0.02135 -0.02037 -0.0217 -0.02477 C -0.02204 -0.02917 -0.02239 -0.03426 -0.02239 -0.03912 C -0.02239 -0.04398 -0.02256 -0.04815 -0.02222 -0.05463 C -0.02187 -0.06111 -0.02222 -0.07268 -0.02031 -0.07824 C -0.0184 -0.08379 -0.01614 -0.08542 -0.01024 -0.08773 C -0.00434 -0.09004 0.00764 -0.09213 0.01511 -0.09259 C 0.02257 -0.09305 0.02935 -0.0919 0.03438 -0.0912 C 0.03941 -0.09051 0.04254 -0.09051 0.04532 -0.08773 C 0.0481 -0.08495 0.04966 -0.07986 0.0507 -0.07384 C 0.05174 -0.06782 0.05157 -0.0581 0.05157 -0.05092 C 0.05157 -0.04375 0.05122 -0.03727 0.05018 -0.03102 C 0.04914 -0.02477 0.0481 -0.01759 0.04549 -0.01366 C 0.04289 -0.00972 0.03872 -0.00903 0.03438 -0.00741 C 0.03004 -0.00579 0.02518 -0.00532 0.01928 -0.0044 C 0.01337 -0.00347 0.00382 -0.00208 -0.00156 -0.00162 C -0.00694 -0.00116 -0.01041 -0.00116 -0.01284 -0.00116 C -0.01527 -0.00116 -0.01597 -0.00116 -0.01649 -0.00116 " pathEditMode="relative" ptsTypes="aaaaaaaaaaaaaaaaaaA">
                                      <p:cBhvr>
                                        <p:cTn id="35" dur="10000" fill="hold"/>
                                        <p:tgtEl>
                                          <p:spTgt spid="52246"/>
                                        </p:tgtEl>
                                        <p:attrNameLst>
                                          <p:attrName>ppt_x</p:attrName>
                                          <p:attrName>ppt_y</p:attrName>
                                        </p:attrNameLst>
                                      </p:cBhvr>
                                    </p:animMotion>
                                  </p:childTnLst>
                                </p:cTn>
                              </p:par>
                              <p:par>
                                <p:cTn id="36" presetID="0" presetClass="path" presetSubtype="0" repeatCount="indefinite" accel="50000" decel="50000" fill="hold" grpId="0" nodeType="withEffect">
                                  <p:stCondLst>
                                    <p:cond delay="1000"/>
                                  </p:stCondLst>
                                  <p:childTnLst>
                                    <p:animMotion origin="layout" path="M 0.00018 -0.00092 C 0.00174 -0.01389 0.00347 -0.02685 0.00278 -0.04051 C 0.00209 -0.05416 0.00209 -0.07361 -0.00347 -0.08287 C -0.00903 -0.09213 -0.021 -0.09398 -0.03003 -0.09606 C -0.03906 -0.09814 -0.05121 -0.09884 -0.05816 -0.09537 C -0.0651 -0.09189 -0.06979 -0.08356 -0.07222 -0.07453 C -0.07465 -0.06551 -0.07344 -0.05115 -0.07274 -0.04051 C -0.07205 -0.02986 -0.07378 -0.01689 -0.06805 -0.01064 C -0.06232 -0.00439 -0.04878 -0.00439 -0.03837 -0.00231 C -0.02795 -0.00023 -0.01649 0.0007 -0.00503 0.00186 " pathEditMode="relative" ptsTypes="aaaaaaaaaA">
                                      <p:cBhvr>
                                        <p:cTn id="37" dur="10000" fill="hold"/>
                                        <p:tgtEl>
                                          <p:spTgt spid="52247"/>
                                        </p:tgtEl>
                                        <p:attrNameLst>
                                          <p:attrName>ppt_x</p:attrName>
                                          <p:attrName>ppt_y</p:attrName>
                                        </p:attrNameLst>
                                      </p:cBhvr>
                                    </p:animMotion>
                                  </p:childTnLst>
                                </p:cTn>
                              </p:par>
                              <p:par>
                                <p:cTn id="38" presetID="0" presetClass="path" presetSubtype="0" repeatCount="indefinite" accel="50000" decel="50000" fill="hold" grpId="0" nodeType="withEffect">
                                  <p:stCondLst>
                                    <p:cond delay="1500"/>
                                  </p:stCondLst>
                                  <p:childTnLst>
                                    <p:animMotion origin="layout" path="M 0.00018 -0.00092 C 0.00174 -0.01389 0.00347 -0.02685 0.00278 -0.04051 C 0.00209 -0.05416 0.00209 -0.07361 -0.00347 -0.08287 C -0.00903 -0.09213 -0.021 -0.09398 -0.03003 -0.09606 C -0.03906 -0.09814 -0.05121 -0.09884 -0.05816 -0.09537 C -0.0651 -0.09189 -0.06979 -0.08356 -0.07222 -0.07453 C -0.07465 -0.06551 -0.07344 -0.05115 -0.07274 -0.04051 C -0.07205 -0.02986 -0.07378 -0.01689 -0.06805 -0.01064 C -0.06232 -0.00439 -0.04878 -0.00439 -0.03837 -0.00231 C -0.02795 -0.00023 -0.01649 0.0007 -0.00503 0.00186 " pathEditMode="relative" ptsTypes="aaaaaaaaaA">
                                      <p:cBhvr>
                                        <p:cTn id="39" dur="10000" fill="hold"/>
                                        <p:tgtEl>
                                          <p:spTgt spid="52248"/>
                                        </p:tgtEl>
                                        <p:attrNameLst>
                                          <p:attrName>ppt_x</p:attrName>
                                          <p:attrName>ppt_y</p:attrName>
                                        </p:attrNameLst>
                                      </p:cBhvr>
                                    </p:animMotion>
                                  </p:childTnLst>
                                </p:cTn>
                              </p:par>
                              <p:par>
                                <p:cTn id="40" presetID="0" presetClass="path" presetSubtype="0" repeatCount="indefinite" accel="50000" decel="50000" fill="hold" grpId="0" nodeType="withEffect">
                                  <p:stCondLst>
                                    <p:cond delay="2000"/>
                                  </p:stCondLst>
                                  <p:childTnLst>
                                    <p:animMotion origin="layout" path="M -0.01857 -0.00046 C -0.01927 -0.0044 -0.01979 -0.0081 -0.02031 -0.01204 C -0.02083 -0.01597 -0.02135 -0.02037 -0.0217 -0.02477 C -0.02204 -0.02917 -0.02239 -0.03426 -0.02239 -0.03912 C -0.02239 -0.04398 -0.02256 -0.04815 -0.02222 -0.05463 C -0.02187 -0.06111 -0.02222 -0.07268 -0.02031 -0.07824 C -0.0184 -0.08379 -0.01614 -0.08542 -0.01024 -0.08773 C -0.00434 -0.09004 0.00764 -0.09213 0.01511 -0.09259 C 0.02257 -0.09305 0.02935 -0.0919 0.03438 -0.0912 C 0.03941 -0.09051 0.04254 -0.09051 0.04532 -0.08773 C 0.0481 -0.08495 0.04966 -0.07986 0.0507 -0.07384 C 0.05174 -0.06782 0.05157 -0.0581 0.05157 -0.05092 C 0.05157 -0.04375 0.05122 -0.03727 0.05018 -0.03102 C 0.04914 -0.02477 0.0481 -0.01759 0.04549 -0.01366 C 0.04289 -0.00972 0.03872 -0.00903 0.03438 -0.00741 C 0.03004 -0.00579 0.02518 -0.00532 0.01928 -0.0044 C 0.01337 -0.00347 0.00382 -0.00208 -0.00156 -0.00162 C -0.00694 -0.00116 -0.01041 -0.00116 -0.01284 -0.00116 C -0.01527 -0.00116 -0.01597 -0.00116 -0.01649 -0.00116 " pathEditMode="relative" ptsTypes="aaaaaaaaaaaaaaaaaaA">
                                      <p:cBhvr>
                                        <p:cTn id="41" dur="10000" fill="hold"/>
                                        <p:tgtEl>
                                          <p:spTgt spid="52249"/>
                                        </p:tgtEl>
                                        <p:attrNameLst>
                                          <p:attrName>ppt_x</p:attrName>
                                          <p:attrName>ppt_y</p:attrName>
                                        </p:attrNameLst>
                                      </p:cBhvr>
                                    </p:animMotion>
                                  </p:childTnLst>
                                </p:cTn>
                              </p:par>
                              <p:par>
                                <p:cTn id="42" presetID="0" presetClass="path" presetSubtype="0" repeatCount="indefinite" accel="50000" decel="50000" fill="hold" grpId="0" nodeType="withEffect">
                                  <p:stCondLst>
                                    <p:cond delay="2500"/>
                                  </p:stCondLst>
                                  <p:childTnLst>
                                    <p:animMotion origin="layout" path="M -0.01857 -0.00046 C -0.01927 -0.0044 -0.01979 -0.0081 -0.02031 -0.01204 C -0.02083 -0.01597 -0.02135 -0.02037 -0.0217 -0.02477 C -0.02204 -0.02917 -0.02239 -0.03426 -0.02239 -0.03912 C -0.02239 -0.04398 -0.02256 -0.04815 -0.02222 -0.05463 C -0.02187 -0.06111 -0.02222 -0.07268 -0.02031 -0.07824 C -0.0184 -0.08379 -0.01614 -0.08542 -0.01024 -0.08773 C -0.00434 -0.09004 0.00764 -0.09213 0.01511 -0.09259 C 0.02257 -0.09305 0.02935 -0.0919 0.03438 -0.0912 C 0.03941 -0.09051 0.04254 -0.09051 0.04532 -0.08773 C 0.0481 -0.08495 0.04966 -0.07986 0.0507 -0.07384 C 0.05174 -0.06782 0.05157 -0.0581 0.05157 -0.05092 C 0.05157 -0.04375 0.05122 -0.03727 0.05018 -0.03102 C 0.04914 -0.02477 0.0481 -0.01759 0.04549 -0.01366 C 0.04289 -0.00972 0.03872 -0.00903 0.03438 -0.00741 C 0.03004 -0.00579 0.02518 -0.00532 0.01928 -0.0044 C 0.01337 -0.00347 0.00382 -0.00208 -0.00156 -0.00162 C -0.00694 -0.00116 -0.01041 -0.00116 -0.01284 -0.00116 C -0.01527 -0.00116 -0.01597 -0.00116 -0.01649 -0.00116 " pathEditMode="relative" ptsTypes="aaaaaaaaaaaaaaaaaaA">
                                      <p:cBhvr>
                                        <p:cTn id="43" dur="10000" fill="hold"/>
                                        <p:tgtEl>
                                          <p:spTgt spid="52250"/>
                                        </p:tgtEl>
                                        <p:attrNameLst>
                                          <p:attrName>ppt_x</p:attrName>
                                          <p:attrName>ppt_y</p:attrName>
                                        </p:attrNameLst>
                                      </p:cBhvr>
                                    </p:animMotion>
                                  </p:childTnLst>
                                </p:cTn>
                              </p:par>
                              <p:par>
                                <p:cTn id="44" presetID="0" presetClass="path" presetSubtype="0" repeatCount="indefinite" accel="50000" decel="50000" fill="hold" grpId="0" nodeType="withEffect">
                                  <p:stCondLst>
                                    <p:cond delay="2000"/>
                                  </p:stCondLst>
                                  <p:childTnLst>
                                    <p:animMotion origin="layout" path="M 0.00018 -0.00092 C 0.00174 -0.01389 0.00347 -0.02685 0.00278 -0.04051 C 0.00209 -0.05416 0.00209 -0.07361 -0.00347 -0.08287 C -0.00903 -0.09213 -0.021 -0.09398 -0.03003 -0.09606 C -0.03906 -0.09814 -0.05121 -0.09884 -0.05816 -0.09537 C -0.0651 -0.09189 -0.06979 -0.08356 -0.07222 -0.07453 C -0.07465 -0.06551 -0.07344 -0.05115 -0.07274 -0.04051 C -0.07205 -0.02986 -0.07378 -0.01689 -0.06805 -0.01064 C -0.06232 -0.00439 -0.04878 -0.00439 -0.03837 -0.00231 C -0.02795 -0.00023 -0.01649 0.0007 -0.00503 0.00186 " pathEditMode="relative" ptsTypes="aaaaaaaaaA">
                                      <p:cBhvr>
                                        <p:cTn id="45" dur="10000" fill="hold"/>
                                        <p:tgtEl>
                                          <p:spTgt spid="52251"/>
                                        </p:tgtEl>
                                        <p:attrNameLst>
                                          <p:attrName>ppt_x</p:attrName>
                                          <p:attrName>ppt_y</p:attrName>
                                        </p:attrNameLst>
                                      </p:cBhvr>
                                    </p:animMotion>
                                  </p:childTnLst>
                                </p:cTn>
                              </p:par>
                              <p:par>
                                <p:cTn id="46" presetID="0" presetClass="path" presetSubtype="0" repeatCount="indefinite" accel="50000" decel="50000" fill="hold" grpId="0" nodeType="withEffect">
                                  <p:stCondLst>
                                    <p:cond delay="2500"/>
                                  </p:stCondLst>
                                  <p:childTnLst>
                                    <p:animMotion origin="layout" path="M -0.01857 -0.00046 C -0.01927 -0.0044 -0.01979 -0.0081 -0.02031 -0.01204 C -0.02083 -0.01597 -0.02135 -0.02037 -0.0217 -0.02477 C -0.02204 -0.02917 -0.02239 -0.03426 -0.02239 -0.03912 C -0.02239 -0.04398 -0.02256 -0.04815 -0.02222 -0.05463 C -0.02187 -0.06111 -0.02222 -0.07268 -0.02031 -0.07824 C -0.0184 -0.08379 -0.01614 -0.08542 -0.01024 -0.08773 C -0.00434 -0.09004 0.00764 -0.09213 0.01511 -0.09259 C 0.02257 -0.09305 0.02935 -0.0919 0.03438 -0.0912 C 0.03941 -0.09051 0.04254 -0.09051 0.04532 -0.08773 C 0.0481 -0.08495 0.04966 -0.07986 0.0507 -0.07384 C 0.05174 -0.06782 0.05157 -0.0581 0.05157 -0.05092 C 0.05157 -0.04375 0.05122 -0.03727 0.05018 -0.03102 C 0.04914 -0.02477 0.0481 -0.01759 0.04549 -0.01366 C 0.04289 -0.00972 0.03872 -0.00903 0.03438 -0.00741 C 0.03004 -0.00579 0.02518 -0.00532 0.01928 -0.0044 C 0.01337 -0.00347 0.00382 -0.00208 -0.00156 -0.00162 C -0.00694 -0.00116 -0.01041 -0.00116 -0.01284 -0.00116 C -0.01527 -0.00116 -0.01597 -0.00116 -0.01649 -0.00116 " pathEditMode="relative" ptsTypes="aaaaaaaaaaaaaaaaaaA">
                                      <p:cBhvr>
                                        <p:cTn id="47" dur="10000" fill="hold"/>
                                        <p:tgtEl>
                                          <p:spTgt spid="52252"/>
                                        </p:tgtEl>
                                        <p:attrNameLst>
                                          <p:attrName>ppt_x</p:attrName>
                                          <p:attrName>ppt_y</p:attrName>
                                        </p:attrNameLst>
                                      </p:cBhvr>
                                    </p:animMotion>
                                  </p:childTnLst>
                                </p:cTn>
                              </p:par>
                            </p:childTnLst>
                          </p:cTn>
                        </p:par>
                        <p:par>
                          <p:cTn id="48" fill="hold">
                            <p:stCondLst>
                              <p:cond delay="12500"/>
                            </p:stCondLst>
                            <p:childTnLst>
                              <p:par>
                                <p:cTn id="49" presetID="1" presetClass="entr" presetSubtype="0"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9" grpId="0" animBg="1"/>
      <p:bldP spid="52240" grpId="0" animBg="1"/>
      <p:bldP spid="52241" grpId="0" animBg="1"/>
      <p:bldP spid="52242" grpId="0" animBg="1"/>
      <p:bldP spid="52243" grpId="0" animBg="1"/>
      <p:bldP spid="52244" grpId="0" animBg="1"/>
      <p:bldP spid="52245" grpId="0" animBg="1"/>
      <p:bldP spid="52246" grpId="0" animBg="1"/>
      <p:bldP spid="52247" grpId="0" animBg="1"/>
      <p:bldP spid="52248" grpId="0" animBg="1"/>
      <p:bldP spid="52249" grpId="0" animBg="1"/>
      <p:bldP spid="52250" grpId="0" animBg="1"/>
      <p:bldP spid="52251" grpId="0" animBg="1"/>
      <p:bldP spid="5225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50"/>
          <p:cNvPicPr>
            <a:picLocks noChangeAspect="1" noChangeArrowheads="1"/>
          </p:cNvPicPr>
          <p:nvPr/>
        </p:nvPicPr>
        <p:blipFill>
          <a:blip r:embed="rId2" cstate="print"/>
          <a:srcRect/>
          <a:stretch>
            <a:fillRect/>
          </a:stretch>
        </p:blipFill>
        <p:spPr bwMode="auto">
          <a:xfrm>
            <a:off x="508029" y="352425"/>
            <a:ext cx="8135937" cy="609917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51"/>
          <p:cNvPicPr>
            <a:picLocks noChangeAspect="1" noChangeArrowheads="1"/>
          </p:cNvPicPr>
          <p:nvPr/>
        </p:nvPicPr>
        <p:blipFill>
          <a:blip r:embed="rId2" cstate="print"/>
          <a:srcRect/>
          <a:stretch>
            <a:fillRect/>
          </a:stretch>
        </p:blipFill>
        <p:spPr bwMode="auto">
          <a:xfrm>
            <a:off x="579465" y="438171"/>
            <a:ext cx="7993063" cy="599122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52"/>
          <p:cNvPicPr>
            <a:picLocks noChangeAspect="1" noChangeArrowheads="1"/>
          </p:cNvPicPr>
          <p:nvPr/>
        </p:nvPicPr>
        <p:blipFill>
          <a:blip r:embed="rId2" cstate="print"/>
          <a:srcRect/>
          <a:stretch>
            <a:fillRect/>
          </a:stretch>
        </p:blipFill>
        <p:spPr bwMode="auto">
          <a:xfrm>
            <a:off x="468313" y="352425"/>
            <a:ext cx="8207375" cy="615315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14282" y="214290"/>
            <a:ext cx="8715436" cy="6063198"/>
          </a:xfrm>
          <a:prstGeom prst="rect">
            <a:avLst/>
          </a:prstGeom>
          <a:noFill/>
        </p:spPr>
        <p:txBody>
          <a:bodyPr wrap="square" rtlCol="0">
            <a:spAutoFit/>
          </a:bodyPr>
          <a:lstStyle/>
          <a:p>
            <a:r>
              <a:rPr lang="es-ES" sz="2400" dirty="0" smtClean="0">
                <a:solidFill>
                  <a:schemeClr val="bg1"/>
                </a:solidFill>
                <a:latin typeface="Century Schoolbook" pitchFamily="18" charset="0"/>
              </a:rPr>
              <a:t>En los </a:t>
            </a:r>
            <a:r>
              <a:rPr lang="es-ES" sz="2400" b="1" dirty="0" smtClean="0">
                <a:solidFill>
                  <a:srgbClr val="FFFF00"/>
                </a:solidFill>
                <a:latin typeface="Century Schoolbook" pitchFamily="18" charset="0"/>
              </a:rPr>
              <a:t>bordes</a:t>
            </a:r>
            <a:r>
              <a:rPr lang="es-ES" sz="2400" dirty="0" smtClean="0">
                <a:solidFill>
                  <a:schemeClr val="bg1"/>
                </a:solidFill>
                <a:latin typeface="Century Schoolbook" pitchFamily="18" charset="0"/>
              </a:rPr>
              <a:t> o zonas de contacto entre las placas se </a:t>
            </a:r>
            <a:r>
              <a:rPr lang="es-ES" sz="2400" dirty="0" smtClean="0">
                <a:solidFill>
                  <a:schemeClr val="bg1"/>
                </a:solidFill>
                <a:latin typeface="Century Schoolbook" pitchFamily="18" charset="0"/>
              </a:rPr>
              <a:t>localizan los principales fenómenos </a:t>
            </a:r>
            <a:r>
              <a:rPr lang="es-ES" sz="2400" dirty="0" smtClean="0">
                <a:solidFill>
                  <a:schemeClr val="bg1"/>
                </a:solidFill>
                <a:latin typeface="Century Schoolbook" pitchFamily="18" charset="0"/>
              </a:rPr>
              <a:t>geológicos del </a:t>
            </a:r>
            <a:r>
              <a:rPr lang="es-ES" sz="2400" dirty="0" smtClean="0">
                <a:solidFill>
                  <a:schemeClr val="bg1"/>
                </a:solidFill>
                <a:latin typeface="Century Schoolbook" pitchFamily="18" charset="0"/>
              </a:rPr>
              <a:t>planeta.</a:t>
            </a:r>
            <a:br>
              <a:rPr lang="es-ES" sz="2400" dirty="0" smtClean="0">
                <a:solidFill>
                  <a:schemeClr val="bg1"/>
                </a:solidFill>
                <a:latin typeface="Century Schoolbook" pitchFamily="18" charset="0"/>
              </a:rPr>
            </a:br>
            <a:r>
              <a:rPr lang="es-ES" sz="2400" dirty="0" smtClean="0">
                <a:solidFill>
                  <a:schemeClr val="bg1"/>
                </a:solidFill>
                <a:latin typeface="Century Schoolbook" pitchFamily="18" charset="0"/>
              </a:rPr>
              <a:t>Existen </a:t>
            </a:r>
            <a:r>
              <a:rPr lang="es-ES" sz="2400" dirty="0" smtClean="0">
                <a:solidFill>
                  <a:schemeClr val="bg1"/>
                </a:solidFill>
                <a:latin typeface="Century Schoolbook" pitchFamily="18" charset="0"/>
              </a:rPr>
              <a:t>tres tipos de bordes o límites de </a:t>
            </a:r>
            <a:r>
              <a:rPr lang="es-ES" sz="2400" dirty="0" smtClean="0">
                <a:solidFill>
                  <a:schemeClr val="bg1"/>
                </a:solidFill>
                <a:latin typeface="Century Schoolbook" pitchFamily="18" charset="0"/>
              </a:rPr>
              <a:t>placa:</a:t>
            </a:r>
            <a:r>
              <a:rPr lang="es-ES" dirty="0" smtClean="0"/>
              <a:t/>
            </a:r>
            <a:br>
              <a:rPr lang="es-ES" dirty="0" smtClean="0"/>
            </a:br>
            <a:r>
              <a:rPr lang="es-ES" dirty="0" smtClean="0"/>
              <a:t> </a:t>
            </a:r>
          </a:p>
          <a:p>
            <a:pPr lvl="0">
              <a:buFont typeface="Arial" pitchFamily="34" charset="0"/>
              <a:buChar char="•"/>
            </a:pPr>
            <a:r>
              <a:rPr lang="es-ES" sz="2000" b="1" dirty="0" smtClean="0">
                <a:solidFill>
                  <a:srgbClr val="FFFF00"/>
                </a:solidFill>
                <a:latin typeface="Century Schoolbook" pitchFamily="18" charset="0"/>
              </a:rPr>
              <a:t>Bordes constructivos:</a:t>
            </a:r>
            <a:r>
              <a:rPr lang="es-ES" sz="2000" dirty="0" smtClean="0">
                <a:solidFill>
                  <a:schemeClr val="bg1"/>
                </a:solidFill>
                <a:latin typeface="Century Schoolbook" pitchFamily="18" charset="0"/>
              </a:rPr>
              <a:t> se corresponden con las dorsales </a:t>
            </a:r>
            <a:r>
              <a:rPr lang="es-ES" sz="2000" dirty="0" smtClean="0">
                <a:solidFill>
                  <a:schemeClr val="bg1"/>
                </a:solidFill>
                <a:latin typeface="Century Schoolbook" pitchFamily="18" charset="0"/>
              </a:rPr>
              <a:t>oceánicas,</a:t>
            </a:r>
            <a:br>
              <a:rPr lang="es-ES" sz="2000" dirty="0" smtClean="0">
                <a:solidFill>
                  <a:schemeClr val="bg1"/>
                </a:solidFill>
                <a:latin typeface="Century Schoolbook" pitchFamily="18" charset="0"/>
              </a:rPr>
            </a:br>
            <a:r>
              <a:rPr lang="es-ES" sz="2000" dirty="0" smtClean="0">
                <a:solidFill>
                  <a:schemeClr val="bg1"/>
                </a:solidFill>
                <a:latin typeface="Century Schoolbook" pitchFamily="18" charset="0"/>
              </a:rPr>
              <a:t>extensas </a:t>
            </a:r>
            <a:r>
              <a:rPr lang="es-ES" sz="2000" dirty="0" smtClean="0">
                <a:solidFill>
                  <a:schemeClr val="bg1"/>
                </a:solidFill>
                <a:latin typeface="Century Schoolbook" pitchFamily="18" charset="0"/>
              </a:rPr>
              <a:t>grietas que se extienden por los fondos de los grandes </a:t>
            </a:r>
            <a:r>
              <a:rPr lang="es-ES" sz="2000" dirty="0" smtClean="0">
                <a:solidFill>
                  <a:schemeClr val="bg1"/>
                </a:solidFill>
                <a:latin typeface="Century Schoolbook" pitchFamily="18" charset="0"/>
              </a:rPr>
              <a:t>océanos.</a:t>
            </a:r>
            <a:br>
              <a:rPr lang="es-ES" sz="2000" dirty="0" smtClean="0">
                <a:solidFill>
                  <a:schemeClr val="bg1"/>
                </a:solidFill>
                <a:latin typeface="Century Schoolbook" pitchFamily="18" charset="0"/>
              </a:rPr>
            </a:br>
            <a:r>
              <a:rPr lang="es-ES" sz="2000" dirty="0" smtClean="0">
                <a:solidFill>
                  <a:schemeClr val="bg1"/>
                </a:solidFill>
                <a:latin typeface="Century Schoolbook" pitchFamily="18" charset="0"/>
              </a:rPr>
              <a:t>Se </a:t>
            </a:r>
            <a:r>
              <a:rPr lang="es-ES" sz="2000" dirty="0" smtClean="0">
                <a:solidFill>
                  <a:schemeClr val="bg1"/>
                </a:solidFill>
                <a:latin typeface="Century Schoolbook" pitchFamily="18" charset="0"/>
              </a:rPr>
              <a:t>denominan constructivos por la litosfera nueva creada en las </a:t>
            </a:r>
            <a:r>
              <a:rPr lang="es-ES" sz="2000" dirty="0" smtClean="0">
                <a:solidFill>
                  <a:schemeClr val="bg1"/>
                </a:solidFill>
                <a:latin typeface="Century Schoolbook" pitchFamily="18" charset="0"/>
              </a:rPr>
              <a:t>frecuentes erupciones </a:t>
            </a:r>
            <a:r>
              <a:rPr lang="es-ES" sz="2000" dirty="0" smtClean="0">
                <a:solidFill>
                  <a:schemeClr val="bg1"/>
                </a:solidFill>
                <a:latin typeface="Century Schoolbook" pitchFamily="18" charset="0"/>
              </a:rPr>
              <a:t>de las dorsales. También se llaman divergentes porque </a:t>
            </a:r>
            <a:r>
              <a:rPr lang="es-ES" sz="2000" dirty="0" smtClean="0">
                <a:solidFill>
                  <a:schemeClr val="bg1"/>
                </a:solidFill>
                <a:latin typeface="Century Schoolbook" pitchFamily="18" charset="0"/>
              </a:rPr>
              <a:t>las placas </a:t>
            </a:r>
            <a:r>
              <a:rPr lang="es-ES" sz="2000" dirty="0" smtClean="0">
                <a:solidFill>
                  <a:schemeClr val="bg1"/>
                </a:solidFill>
                <a:latin typeface="Century Schoolbook" pitchFamily="18" charset="0"/>
              </a:rPr>
              <a:t>en contacto se alejan empujadas por la nueva litosfera formada</a:t>
            </a:r>
            <a:r>
              <a:rPr lang="es-ES" sz="2000" dirty="0" smtClean="0">
                <a:solidFill>
                  <a:schemeClr val="bg1"/>
                </a:solidFill>
                <a:latin typeface="Century Schoolbook" pitchFamily="18" charset="0"/>
              </a:rPr>
              <a:t>.</a:t>
            </a:r>
          </a:p>
          <a:p>
            <a:pPr lvl="0"/>
            <a:endParaRPr lang="es-ES" sz="2000" dirty="0" smtClean="0">
              <a:solidFill>
                <a:schemeClr val="bg1"/>
              </a:solidFill>
              <a:latin typeface="Century Schoolbook" pitchFamily="18" charset="0"/>
            </a:endParaRPr>
          </a:p>
          <a:p>
            <a:pPr>
              <a:buFont typeface="Arial" pitchFamily="34" charset="0"/>
              <a:buChar char="•"/>
            </a:pPr>
            <a:r>
              <a:rPr lang="es-ES" sz="2000" b="1" dirty="0" smtClean="0">
                <a:solidFill>
                  <a:srgbClr val="FFFF00"/>
                </a:solidFill>
                <a:latin typeface="Century Schoolbook" pitchFamily="18" charset="0"/>
              </a:rPr>
              <a:t>Bordes destructivos:</a:t>
            </a:r>
            <a:r>
              <a:rPr lang="es-ES" sz="2000" dirty="0" smtClean="0">
                <a:solidFill>
                  <a:schemeClr val="bg1"/>
                </a:solidFill>
                <a:latin typeface="Century Schoolbook" pitchFamily="18" charset="0"/>
              </a:rPr>
              <a:t> reciben este nombre porque al colisionar dos </a:t>
            </a:r>
            <a:r>
              <a:rPr lang="es-ES" sz="2000" dirty="0" smtClean="0">
                <a:solidFill>
                  <a:schemeClr val="bg1"/>
                </a:solidFill>
                <a:latin typeface="Century Schoolbook" pitchFamily="18" charset="0"/>
              </a:rPr>
              <a:t>placas una </a:t>
            </a:r>
            <a:r>
              <a:rPr lang="es-ES" sz="2000" dirty="0" smtClean="0">
                <a:solidFill>
                  <a:schemeClr val="bg1"/>
                </a:solidFill>
                <a:latin typeface="Century Schoolbook" pitchFamily="18" charset="0"/>
              </a:rPr>
              <a:t>se introduce bajo la otra y se funden sus rocas hasta convertirse </a:t>
            </a:r>
            <a:r>
              <a:rPr lang="es-ES" sz="2000" dirty="0" smtClean="0">
                <a:solidFill>
                  <a:schemeClr val="bg1"/>
                </a:solidFill>
                <a:latin typeface="Century Schoolbook" pitchFamily="18" charset="0"/>
              </a:rPr>
              <a:t>en magma</a:t>
            </a:r>
            <a:r>
              <a:rPr lang="es-ES" sz="2000" dirty="0" smtClean="0">
                <a:solidFill>
                  <a:schemeClr val="bg1"/>
                </a:solidFill>
                <a:latin typeface="Century Schoolbook" pitchFamily="18" charset="0"/>
              </a:rPr>
              <a:t>. También se les llama convergentes porque las placas </a:t>
            </a:r>
            <a:r>
              <a:rPr lang="es-ES" sz="2000" dirty="0" smtClean="0">
                <a:solidFill>
                  <a:schemeClr val="bg1"/>
                </a:solidFill>
                <a:latin typeface="Century Schoolbook" pitchFamily="18" charset="0"/>
              </a:rPr>
              <a:t>se aproximan </a:t>
            </a:r>
            <a:r>
              <a:rPr lang="es-ES" sz="2000" dirty="0" smtClean="0">
                <a:solidFill>
                  <a:schemeClr val="bg1"/>
                </a:solidFill>
                <a:latin typeface="Century Schoolbook" pitchFamily="18" charset="0"/>
              </a:rPr>
              <a:t>hasta chocar</a:t>
            </a:r>
            <a:r>
              <a:rPr lang="es-ES" sz="2000" dirty="0" smtClean="0">
                <a:solidFill>
                  <a:schemeClr val="bg1"/>
                </a:solidFill>
                <a:latin typeface="Century Schoolbook" pitchFamily="18" charset="0"/>
              </a:rPr>
              <a:t>.</a:t>
            </a:r>
          </a:p>
          <a:p>
            <a:endParaRPr lang="es-ES" sz="2000" dirty="0" smtClean="0">
              <a:solidFill>
                <a:schemeClr val="bg1"/>
              </a:solidFill>
              <a:latin typeface="Century Schoolbook" pitchFamily="18" charset="0"/>
            </a:endParaRPr>
          </a:p>
          <a:p>
            <a:pPr>
              <a:buFont typeface="Arial" pitchFamily="34" charset="0"/>
              <a:buChar char="•"/>
            </a:pPr>
            <a:r>
              <a:rPr lang="es-ES" sz="2000" b="1" dirty="0" smtClean="0">
                <a:solidFill>
                  <a:srgbClr val="FFFF00"/>
                </a:solidFill>
                <a:latin typeface="Century Schoolbook" pitchFamily="18" charset="0"/>
              </a:rPr>
              <a:t>Bordes pasivos o neutros:</a:t>
            </a:r>
            <a:r>
              <a:rPr lang="es-ES" sz="2000" dirty="0" smtClean="0">
                <a:solidFill>
                  <a:schemeClr val="bg1"/>
                </a:solidFill>
                <a:latin typeface="Century Schoolbook" pitchFamily="18" charset="0"/>
              </a:rPr>
              <a:t> el contacto que se produce entre las </a:t>
            </a:r>
            <a:r>
              <a:rPr lang="es-ES" sz="2000" dirty="0" smtClean="0">
                <a:solidFill>
                  <a:schemeClr val="bg1"/>
                </a:solidFill>
                <a:latin typeface="Century Schoolbook" pitchFamily="18" charset="0"/>
              </a:rPr>
              <a:t>placas</a:t>
            </a:r>
            <a:br>
              <a:rPr lang="es-ES" sz="2000" dirty="0" smtClean="0">
                <a:solidFill>
                  <a:schemeClr val="bg1"/>
                </a:solidFill>
                <a:latin typeface="Century Schoolbook" pitchFamily="18" charset="0"/>
              </a:rPr>
            </a:br>
            <a:r>
              <a:rPr lang="es-ES" sz="2000" dirty="0" smtClean="0">
                <a:solidFill>
                  <a:schemeClr val="bg1"/>
                </a:solidFill>
                <a:latin typeface="Century Schoolbook" pitchFamily="18" charset="0"/>
              </a:rPr>
              <a:t>ocasiona </a:t>
            </a:r>
            <a:r>
              <a:rPr lang="es-ES" sz="2000" dirty="0" smtClean="0">
                <a:solidFill>
                  <a:schemeClr val="bg1"/>
                </a:solidFill>
                <a:latin typeface="Century Schoolbook" pitchFamily="18" charset="0"/>
              </a:rPr>
              <a:t>una fricción lateral en la que ni se crea ni se destruye litosfera.</a:t>
            </a:r>
            <a:endParaRPr lang="es-ES" sz="2000" dirty="0" smtClean="0">
              <a:solidFill>
                <a:schemeClr val="bg1"/>
              </a:solidFill>
              <a:latin typeface="Century Schoolbook" pitchFamily="18" charset="0"/>
            </a:endParaRPr>
          </a:p>
          <a:p>
            <a:endParaRPr lang="es-E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703266"/>
            <a:ext cx="8229600" cy="65403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noProof="0" dirty="0" smtClean="0">
                <a:ln>
                  <a:noFill/>
                </a:ln>
                <a:solidFill>
                  <a:schemeClr val="bg1"/>
                </a:solidFill>
                <a:effectLst/>
                <a:uLnTx/>
                <a:uFillTx/>
                <a:latin typeface="Century Schoolbook" pitchFamily="18" charset="0"/>
                <a:ea typeface="+mj-ea"/>
                <a:cs typeface="+mj-cs"/>
              </a:rPr>
              <a:t>BORDES CONSTRUCTIVOS</a:t>
            </a:r>
            <a:endParaRPr kumimoji="0" lang="es-ES" sz="2800" b="1" i="0" u="none" strike="noStrike" kern="1200" cap="none" spc="0" normalizeH="0" baseline="0" noProof="0" dirty="0">
              <a:ln>
                <a:noFill/>
              </a:ln>
              <a:solidFill>
                <a:schemeClr val="bg1"/>
              </a:solidFill>
              <a:effectLst/>
              <a:uLnTx/>
              <a:uFillTx/>
              <a:latin typeface="Century Schoolbook" pitchFamily="18" charset="0"/>
              <a:ea typeface="+mj-ea"/>
              <a:cs typeface="+mj-cs"/>
            </a:endParaRPr>
          </a:p>
        </p:txBody>
      </p:sp>
      <p:sp>
        <p:nvSpPr>
          <p:cNvPr id="3" name="Rectangle 3"/>
          <p:cNvSpPr txBox="1">
            <a:spLocks noChangeArrowheads="1"/>
          </p:cNvSpPr>
          <p:nvPr/>
        </p:nvSpPr>
        <p:spPr>
          <a:xfrm>
            <a:off x="457200" y="16002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1" i="0" u="none" strike="noStrike" kern="1200" cap="none" spc="0" normalizeH="0" baseline="0" noProof="0" dirty="0" smtClean="0">
              <a:ln>
                <a:noFill/>
              </a:ln>
              <a:solidFill>
                <a:srgbClr val="FFFF66"/>
              </a:solidFill>
              <a:effectLst/>
              <a:uLnTx/>
              <a:uFillTx/>
              <a:latin typeface="Comic Sans MS" pitchFamily="66"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400" b="1" i="0" u="none" strike="noStrike" kern="1200" cap="none" spc="0" normalizeH="0" baseline="0" noProof="0" dirty="0" smtClean="0">
                <a:ln>
                  <a:noFill/>
                </a:ln>
                <a:solidFill>
                  <a:srgbClr val="FFFF00"/>
                </a:solidFill>
                <a:effectLst/>
                <a:uLnTx/>
                <a:uFillTx/>
                <a:latin typeface="Century Schoolbook" pitchFamily="18" charset="0"/>
              </a:rPr>
              <a:t>RIFT CONTINENTAL</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400" b="1" i="0" u="none" strike="noStrike" kern="1200" cap="none" spc="0" normalizeH="0" baseline="0" noProof="0" dirty="0" smtClean="0">
                <a:ln>
                  <a:noFill/>
                </a:ln>
                <a:solidFill>
                  <a:srgbClr val="FFFF00"/>
                </a:solidFill>
                <a:effectLst/>
                <a:uLnTx/>
                <a:uFillTx/>
                <a:latin typeface="Century Schoolbook" pitchFamily="18" charset="0"/>
              </a:rPr>
              <a:t>DORSAL OCEÁNICA</a:t>
            </a:r>
            <a:endParaRPr kumimoji="0" lang="es-ES" sz="2400" b="1" i="0" u="none" strike="noStrike" kern="1200" cap="none" spc="0" normalizeH="0" baseline="0" noProof="0" dirty="0">
              <a:ln>
                <a:noFill/>
              </a:ln>
              <a:solidFill>
                <a:srgbClr val="FFFF00"/>
              </a:solidFill>
              <a:effectLst/>
              <a:uLnTx/>
              <a:uFillTx/>
              <a:latin typeface="Century Schoolbook"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56"/>
          <p:cNvPicPr>
            <a:picLocks noChangeAspect="1" noChangeArrowheads="1"/>
          </p:cNvPicPr>
          <p:nvPr/>
        </p:nvPicPr>
        <p:blipFill>
          <a:blip r:embed="rId2" cstate="print"/>
          <a:srcRect/>
          <a:stretch>
            <a:fillRect/>
          </a:stretch>
        </p:blipFill>
        <p:spPr bwMode="auto">
          <a:xfrm>
            <a:off x="611188" y="460375"/>
            <a:ext cx="7921625" cy="593725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57"/>
          <p:cNvPicPr>
            <a:picLocks noChangeAspect="1" noChangeArrowheads="1"/>
          </p:cNvPicPr>
          <p:nvPr/>
        </p:nvPicPr>
        <p:blipFill>
          <a:blip r:embed="rId2" cstate="print"/>
          <a:srcRect/>
          <a:stretch>
            <a:fillRect/>
          </a:stretch>
        </p:blipFill>
        <p:spPr bwMode="auto">
          <a:xfrm>
            <a:off x="539750" y="406400"/>
            <a:ext cx="8135938" cy="609917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58"/>
          <p:cNvPicPr>
            <a:picLocks noChangeAspect="1" noChangeArrowheads="1"/>
          </p:cNvPicPr>
          <p:nvPr/>
        </p:nvPicPr>
        <p:blipFill>
          <a:blip r:embed="rId2" cstate="print"/>
          <a:srcRect/>
          <a:stretch>
            <a:fillRect/>
          </a:stretch>
        </p:blipFill>
        <p:spPr bwMode="auto">
          <a:xfrm>
            <a:off x="508028" y="455634"/>
            <a:ext cx="8064500" cy="6045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571472" y="214291"/>
            <a:ext cx="7772400" cy="642942"/>
          </a:xfrm>
          <a:prstGeom prst="rect">
            <a:avLst/>
          </a:prstGeom>
        </p:spPr>
        <p:txBody>
          <a:bodyPr/>
          <a:lstStyle/>
          <a:p>
            <a:pPr algn="ctr">
              <a:spcBef>
                <a:spcPct val="0"/>
              </a:spcBef>
            </a:pPr>
            <a:r>
              <a:rPr lang="es-ES" sz="2800" b="1" dirty="0" smtClean="0">
                <a:solidFill>
                  <a:schemeClr val="bg1"/>
                </a:solidFill>
                <a:latin typeface="Century Schoolbook" pitchFamily="18" charset="0"/>
                <a:ea typeface="+mj-ea"/>
                <a:cs typeface="+mj-cs"/>
              </a:rPr>
              <a:t>LA </a:t>
            </a:r>
            <a:r>
              <a:rPr lang="es-ES" sz="2800" b="1" dirty="0">
                <a:solidFill>
                  <a:schemeClr val="bg1"/>
                </a:solidFill>
                <a:latin typeface="Century Schoolbook" pitchFamily="18" charset="0"/>
                <a:ea typeface="+mj-ea"/>
                <a:cs typeface="+mj-cs"/>
              </a:rPr>
              <a:t>DERIVA CONTINENTAL</a:t>
            </a:r>
            <a:br>
              <a:rPr lang="es-ES" sz="2800" b="1" dirty="0">
                <a:solidFill>
                  <a:schemeClr val="bg1"/>
                </a:solidFill>
                <a:latin typeface="Century Schoolbook" pitchFamily="18" charset="0"/>
                <a:ea typeface="+mj-ea"/>
                <a:cs typeface="+mj-cs"/>
              </a:rPr>
            </a:br>
            <a:endParaRPr lang="es-ES" sz="2800" b="1" dirty="0">
              <a:solidFill>
                <a:schemeClr val="bg1"/>
              </a:solidFill>
              <a:latin typeface="Century Schoolbook" pitchFamily="18" charset="0"/>
              <a:ea typeface="+mj-ea"/>
              <a:cs typeface="+mj-cs"/>
            </a:endParaRPr>
          </a:p>
        </p:txBody>
      </p:sp>
      <p:pic>
        <p:nvPicPr>
          <p:cNvPr id="4" name="Picture 5" descr="Diapositiva14"/>
          <p:cNvPicPr>
            <a:picLocks noChangeAspect="1" noChangeArrowheads="1"/>
          </p:cNvPicPr>
          <p:nvPr/>
        </p:nvPicPr>
        <p:blipFill>
          <a:blip r:embed="rId2" cstate="print"/>
          <a:srcRect/>
          <a:stretch>
            <a:fillRect/>
          </a:stretch>
        </p:blipFill>
        <p:spPr bwMode="auto">
          <a:xfrm>
            <a:off x="785786" y="824724"/>
            <a:ext cx="7572428" cy="567611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60"/>
          <p:cNvPicPr>
            <a:picLocks noChangeAspect="1" noChangeArrowheads="1"/>
          </p:cNvPicPr>
          <p:nvPr/>
        </p:nvPicPr>
        <p:blipFill>
          <a:blip r:embed="rId2" cstate="print"/>
          <a:srcRect/>
          <a:stretch>
            <a:fillRect/>
          </a:stretch>
        </p:blipFill>
        <p:spPr bwMode="auto">
          <a:xfrm>
            <a:off x="508029" y="401659"/>
            <a:ext cx="8135937" cy="609917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63"/>
          <p:cNvPicPr>
            <a:picLocks noChangeAspect="1" noChangeArrowheads="1"/>
          </p:cNvPicPr>
          <p:nvPr/>
        </p:nvPicPr>
        <p:blipFill>
          <a:blip r:embed="rId2" cstate="print"/>
          <a:srcRect/>
          <a:stretch>
            <a:fillRect/>
          </a:stretch>
        </p:blipFill>
        <p:spPr bwMode="auto">
          <a:xfrm>
            <a:off x="506442" y="285728"/>
            <a:ext cx="8280400" cy="6207125"/>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65"/>
          <p:cNvPicPr>
            <a:picLocks noChangeAspect="1" noChangeArrowheads="1"/>
          </p:cNvPicPr>
          <p:nvPr/>
        </p:nvPicPr>
        <p:blipFill>
          <a:blip r:embed="rId2" cstate="print"/>
          <a:srcRect/>
          <a:stretch>
            <a:fillRect/>
          </a:stretch>
        </p:blipFill>
        <p:spPr bwMode="auto">
          <a:xfrm>
            <a:off x="579466" y="428604"/>
            <a:ext cx="8135938" cy="6099175"/>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703266"/>
            <a:ext cx="8229600" cy="65403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noProof="0" dirty="0" smtClean="0">
                <a:ln>
                  <a:noFill/>
                </a:ln>
                <a:solidFill>
                  <a:schemeClr val="bg1"/>
                </a:solidFill>
                <a:effectLst/>
                <a:uLnTx/>
                <a:uFillTx/>
                <a:latin typeface="Century Schoolbook" pitchFamily="18" charset="0"/>
                <a:ea typeface="+mj-ea"/>
                <a:cs typeface="+mj-cs"/>
              </a:rPr>
              <a:t>BORDES DESTRUCTIVOS</a:t>
            </a:r>
            <a:endParaRPr kumimoji="0" lang="es-ES" sz="2800" b="1" i="0" u="none" strike="noStrike" kern="1200" cap="none" spc="0" normalizeH="0" baseline="0" noProof="0" dirty="0">
              <a:ln>
                <a:noFill/>
              </a:ln>
              <a:solidFill>
                <a:schemeClr val="bg1"/>
              </a:solidFill>
              <a:effectLst/>
              <a:uLnTx/>
              <a:uFillTx/>
              <a:latin typeface="Century Schoolbook" pitchFamily="18" charset="0"/>
              <a:ea typeface="+mj-ea"/>
              <a:cs typeface="+mj-cs"/>
            </a:endParaRPr>
          </a:p>
        </p:txBody>
      </p:sp>
      <p:sp>
        <p:nvSpPr>
          <p:cNvPr id="3" name="Rectangle 3"/>
          <p:cNvSpPr txBox="1">
            <a:spLocks noChangeArrowheads="1"/>
          </p:cNvSpPr>
          <p:nvPr/>
        </p:nvSpPr>
        <p:spPr>
          <a:xfrm>
            <a:off x="457200" y="1214422"/>
            <a:ext cx="8229600" cy="457203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1" i="0" u="none" strike="noStrike" kern="1200" cap="none" spc="0" normalizeH="0" baseline="0" noProof="0" dirty="0" smtClean="0">
              <a:ln>
                <a:noFill/>
              </a:ln>
              <a:solidFill>
                <a:srgbClr val="FFFF66"/>
              </a:solidFill>
              <a:effectLst/>
              <a:uLnTx/>
              <a:uFillTx/>
              <a:latin typeface="Comic Sans MS" pitchFamily="66"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es-ES" sz="2400" b="1" dirty="0" smtClean="0">
                <a:solidFill>
                  <a:srgbClr val="FFFF00"/>
                </a:solidFill>
                <a:latin typeface="Century Schoolbook" pitchFamily="18" charset="0"/>
              </a:rPr>
              <a:t>COORDILLERA PERIOCEÁNICA (Andes)</a:t>
            </a:r>
          </a:p>
          <a:p>
            <a:pPr marL="455613" lvl="1"/>
            <a:r>
              <a:rPr lang="es-ES" sz="1400" b="1" dirty="0" smtClean="0">
                <a:solidFill>
                  <a:srgbClr val="FFFF66"/>
                </a:solidFill>
                <a:latin typeface="Trebuchet MS" pitchFamily="34" charset="0"/>
              </a:rPr>
              <a:t>PLACA DE LITOSFERA CONTINENTAL-PLACA DE LITOSFERA  OCEÁNICA</a:t>
            </a:r>
          </a:p>
          <a:p>
            <a:pPr marL="455613" lvl="1"/>
            <a:r>
              <a:rPr lang="es-ES" sz="1400" b="1" dirty="0" smtClean="0">
                <a:solidFill>
                  <a:srgbClr val="FFFF66"/>
                </a:solidFill>
                <a:latin typeface="Trebuchet MS" pitchFamily="34" charset="0"/>
              </a:rPr>
              <a:t>CORRIENTE DE CONVECCIÓN </a:t>
            </a:r>
            <a:r>
              <a:rPr lang="es-ES" sz="1400" b="1" dirty="0" smtClean="0">
                <a:solidFill>
                  <a:srgbClr val="FFFF66"/>
                </a:solidFill>
                <a:latin typeface="Trebuchet MS" pitchFamily="34" charset="0"/>
              </a:rPr>
              <a:t>DESCENDENTE</a:t>
            </a:r>
          </a:p>
          <a:p>
            <a:pPr lvl="1"/>
            <a:endParaRPr lang="es-ES" sz="2400" b="1" dirty="0" smtClean="0">
              <a:solidFill>
                <a:srgbClr val="FFFF00"/>
              </a:solidFill>
              <a:latin typeface="Century Schoolbook"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400" b="1" i="0" u="none" strike="noStrike" kern="1200" cap="none" spc="0" normalizeH="0" baseline="0" noProof="0" dirty="0" smtClean="0">
                <a:ln>
                  <a:noFill/>
                </a:ln>
                <a:solidFill>
                  <a:srgbClr val="FFFF00"/>
                </a:solidFill>
                <a:effectLst/>
                <a:uLnTx/>
                <a:uFillTx/>
                <a:latin typeface="Century Schoolbook" pitchFamily="18" charset="0"/>
              </a:rPr>
              <a:t>ARCO</a:t>
            </a:r>
            <a:r>
              <a:rPr kumimoji="0" lang="es-ES" sz="2400" b="1" i="0" u="none" strike="noStrike" kern="1200" cap="none" spc="0" normalizeH="0" noProof="0" dirty="0" smtClean="0">
                <a:ln>
                  <a:noFill/>
                </a:ln>
                <a:solidFill>
                  <a:srgbClr val="FFFF00"/>
                </a:solidFill>
                <a:effectLst/>
                <a:uLnTx/>
                <a:uFillTx/>
                <a:latin typeface="Century Schoolbook" pitchFamily="18" charset="0"/>
              </a:rPr>
              <a:t> INSULAR</a:t>
            </a:r>
          </a:p>
          <a:p>
            <a:pPr marL="441325" lvl="1"/>
            <a:r>
              <a:rPr lang="es-ES" sz="1400" b="1" dirty="0" smtClean="0">
                <a:solidFill>
                  <a:srgbClr val="FFFF66"/>
                </a:solidFill>
                <a:latin typeface="Trebuchet MS" pitchFamily="34" charset="0"/>
              </a:rPr>
              <a:t>PLACA LITOSFERA OCEÁNICA- PLACA MIXTA</a:t>
            </a:r>
          </a:p>
          <a:p>
            <a:pPr marL="441325" lvl="1"/>
            <a:r>
              <a:rPr lang="es-ES" sz="1400" b="1" dirty="0" smtClean="0">
                <a:solidFill>
                  <a:srgbClr val="FFFF66"/>
                </a:solidFill>
                <a:latin typeface="Trebuchet MS" pitchFamily="34" charset="0"/>
              </a:rPr>
              <a:t>CORRIENTE DE CONVECCIÓN </a:t>
            </a:r>
            <a:r>
              <a:rPr lang="es-ES" sz="1400" b="1" dirty="0" smtClean="0">
                <a:solidFill>
                  <a:srgbClr val="FFFF66"/>
                </a:solidFill>
                <a:latin typeface="Trebuchet MS" pitchFamily="34" charset="0"/>
              </a:rPr>
              <a:t>DESCENDENTE</a:t>
            </a:r>
          </a:p>
          <a:p>
            <a:pPr lvl="1"/>
            <a:endParaRPr lang="es-ES" sz="1200" b="1" dirty="0" smtClean="0">
              <a:solidFill>
                <a:srgbClr val="FFFF66"/>
              </a:solidFill>
              <a:latin typeface="Comic Sans MS" pitchFamily="66"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es-ES" sz="2400" b="1" baseline="0" dirty="0" smtClean="0">
                <a:solidFill>
                  <a:srgbClr val="FFFF00"/>
                </a:solidFill>
                <a:latin typeface="Century Schoolbook" pitchFamily="18" charset="0"/>
              </a:rPr>
              <a:t>MAR</a:t>
            </a:r>
            <a:r>
              <a:rPr lang="es-ES" sz="2400" b="1" dirty="0" smtClean="0">
                <a:solidFill>
                  <a:srgbClr val="FFFF00"/>
                </a:solidFill>
                <a:latin typeface="Century Schoolbook" pitchFamily="18" charset="0"/>
              </a:rPr>
              <a:t>  INTERIOR</a:t>
            </a:r>
          </a:p>
          <a:p>
            <a:pPr marL="441325" lvl="1"/>
            <a:r>
              <a:rPr lang="es-ES" sz="1400" b="1" dirty="0" smtClean="0">
                <a:solidFill>
                  <a:srgbClr val="FFFF66"/>
                </a:solidFill>
                <a:latin typeface="Trebuchet MS" pitchFamily="34" charset="0"/>
              </a:rPr>
              <a:t>PLACA MIXTA-PLACA MIXTA</a:t>
            </a:r>
          </a:p>
          <a:p>
            <a:pPr marL="441325" lvl="1"/>
            <a:r>
              <a:rPr lang="es-ES" sz="1400" b="1" dirty="0" smtClean="0">
                <a:solidFill>
                  <a:srgbClr val="FFFF66"/>
                </a:solidFill>
                <a:latin typeface="Trebuchet MS" pitchFamily="34" charset="0"/>
              </a:rPr>
              <a:t>CORRIENTE DE CONVECCIÓN </a:t>
            </a:r>
            <a:r>
              <a:rPr lang="es-ES" sz="1400" b="1" dirty="0" smtClean="0">
                <a:solidFill>
                  <a:srgbClr val="FFFF66"/>
                </a:solidFill>
                <a:latin typeface="Trebuchet MS" pitchFamily="34" charset="0"/>
              </a:rPr>
              <a:t>DESCENDENTE</a:t>
            </a:r>
          </a:p>
          <a:p>
            <a:pPr lvl="1"/>
            <a:endParaRPr lang="es-ES" sz="1200" b="1" dirty="0" smtClean="0">
              <a:solidFill>
                <a:srgbClr val="FFFF66"/>
              </a:solidFill>
              <a:latin typeface="Comic Sans MS" pitchFamily="66"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400" b="1" i="0" u="none" strike="noStrike" kern="1200" cap="none" spc="0" normalizeH="0" baseline="0" noProof="0" dirty="0" smtClean="0">
                <a:ln>
                  <a:noFill/>
                </a:ln>
                <a:solidFill>
                  <a:srgbClr val="FFFF00"/>
                </a:solidFill>
                <a:effectLst/>
                <a:uLnTx/>
                <a:uFillTx/>
                <a:latin typeface="Century Schoolbook" pitchFamily="18" charset="0"/>
              </a:rPr>
              <a:t>COORDILLERA</a:t>
            </a:r>
            <a:r>
              <a:rPr kumimoji="0" lang="es-ES" sz="2400" b="1" i="0" u="none" strike="noStrike" kern="1200" cap="none" spc="0" normalizeH="0" noProof="0" dirty="0" smtClean="0">
                <a:ln>
                  <a:noFill/>
                </a:ln>
                <a:solidFill>
                  <a:srgbClr val="FFFF00"/>
                </a:solidFill>
                <a:effectLst/>
                <a:uLnTx/>
                <a:uFillTx/>
                <a:latin typeface="Century Schoolbook" pitchFamily="18" charset="0"/>
              </a:rPr>
              <a:t> INTERCONTINENTAL</a:t>
            </a:r>
            <a:endParaRPr kumimoji="0" lang="es-ES" sz="2400" b="1" i="0" u="none" strike="noStrike" kern="1200" cap="none" spc="0" normalizeH="0" baseline="0" noProof="0" dirty="0" smtClean="0">
              <a:ln>
                <a:noFill/>
              </a:ln>
              <a:solidFill>
                <a:srgbClr val="FFFF00"/>
              </a:solidFill>
              <a:effectLst/>
              <a:uLnTx/>
              <a:uFillTx/>
              <a:latin typeface="Century Schoolbook" pitchFamily="18" charset="0"/>
            </a:endParaRPr>
          </a:p>
          <a:p>
            <a:pPr marL="447675" lvl="1" indent="1588">
              <a:spcBef>
                <a:spcPct val="20000"/>
              </a:spcBef>
            </a:pPr>
            <a:r>
              <a:rPr lang="es-ES" sz="1400" b="1" dirty="0" smtClean="0">
                <a:solidFill>
                  <a:srgbClr val="FFFF66"/>
                </a:solidFill>
                <a:latin typeface="Trebuchet MS" pitchFamily="34" charset="0"/>
              </a:rPr>
              <a:t>PLACA </a:t>
            </a:r>
            <a:r>
              <a:rPr lang="es-ES" sz="1400" b="1" dirty="0" smtClean="0">
                <a:solidFill>
                  <a:srgbClr val="FFFF66"/>
                </a:solidFill>
                <a:latin typeface="Trebuchet MS" pitchFamily="34" charset="0"/>
              </a:rPr>
              <a:t>MIXTA-PLACA CONTINENTAL</a:t>
            </a:r>
          </a:p>
          <a:p>
            <a:pPr marL="342900" indent="-342900" algn="just">
              <a:spcBef>
                <a:spcPct val="20000"/>
              </a:spcBef>
            </a:pPr>
            <a:endParaRPr lang="es-ES" sz="2800" b="1" dirty="0" smtClean="0">
              <a:solidFill>
                <a:srgbClr val="FFFF66"/>
              </a:solidFill>
              <a:latin typeface="Comic Sans MS" pitchFamily="66"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68"/>
          <p:cNvPicPr>
            <a:picLocks noChangeAspect="1" noChangeArrowheads="1"/>
          </p:cNvPicPr>
          <p:nvPr/>
        </p:nvPicPr>
        <p:blipFill>
          <a:blip r:embed="rId2" cstate="print"/>
          <a:srcRect/>
          <a:stretch>
            <a:fillRect/>
          </a:stretch>
        </p:blipFill>
        <p:spPr bwMode="auto">
          <a:xfrm>
            <a:off x="723927" y="528658"/>
            <a:ext cx="7777163" cy="58293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71"/>
          <p:cNvPicPr>
            <a:picLocks noChangeAspect="1" noChangeArrowheads="1"/>
          </p:cNvPicPr>
          <p:nvPr/>
        </p:nvPicPr>
        <p:blipFill>
          <a:blip r:embed="rId2" cstate="print"/>
          <a:srcRect/>
          <a:stretch>
            <a:fillRect/>
          </a:stretch>
        </p:blipFill>
        <p:spPr bwMode="auto">
          <a:xfrm>
            <a:off x="723927" y="582633"/>
            <a:ext cx="7705725" cy="5775325"/>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72"/>
          <p:cNvPicPr>
            <a:picLocks noChangeAspect="1" noChangeArrowheads="1"/>
          </p:cNvPicPr>
          <p:nvPr/>
        </p:nvPicPr>
        <p:blipFill>
          <a:blip r:embed="rId2" cstate="print"/>
          <a:srcRect/>
          <a:stretch>
            <a:fillRect/>
          </a:stretch>
        </p:blipFill>
        <p:spPr bwMode="auto">
          <a:xfrm>
            <a:off x="571472" y="438171"/>
            <a:ext cx="7993063" cy="5991225"/>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74"/>
          <p:cNvPicPr>
            <a:picLocks noChangeAspect="1" noChangeArrowheads="1"/>
          </p:cNvPicPr>
          <p:nvPr/>
        </p:nvPicPr>
        <p:blipFill>
          <a:blip r:embed="rId2" cstate="print"/>
          <a:srcRect/>
          <a:stretch>
            <a:fillRect/>
          </a:stretch>
        </p:blipFill>
        <p:spPr bwMode="auto">
          <a:xfrm>
            <a:off x="652490" y="406400"/>
            <a:ext cx="7920038" cy="593725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76"/>
          <p:cNvPicPr>
            <a:picLocks noChangeAspect="1" noChangeArrowheads="1"/>
          </p:cNvPicPr>
          <p:nvPr/>
        </p:nvPicPr>
        <p:blipFill>
          <a:blip r:embed="rId2" cstate="print"/>
          <a:srcRect/>
          <a:stretch>
            <a:fillRect/>
          </a:stretch>
        </p:blipFill>
        <p:spPr bwMode="auto">
          <a:xfrm>
            <a:off x="468313" y="352425"/>
            <a:ext cx="8207375" cy="615315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77"/>
          <p:cNvPicPr>
            <a:picLocks noChangeAspect="1" noChangeArrowheads="1"/>
          </p:cNvPicPr>
          <p:nvPr/>
        </p:nvPicPr>
        <p:blipFill>
          <a:blip r:embed="rId2" cstate="print"/>
          <a:srcRect/>
          <a:stretch>
            <a:fillRect/>
          </a:stretch>
        </p:blipFill>
        <p:spPr bwMode="auto">
          <a:xfrm>
            <a:off x="468313" y="352425"/>
            <a:ext cx="8280400" cy="620712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15"/>
          <p:cNvPicPr>
            <a:picLocks noChangeAspect="1" noChangeArrowheads="1"/>
          </p:cNvPicPr>
          <p:nvPr/>
        </p:nvPicPr>
        <p:blipFill>
          <a:blip r:embed="rId2" cstate="print"/>
          <a:srcRect/>
          <a:stretch>
            <a:fillRect/>
          </a:stretch>
        </p:blipFill>
        <p:spPr bwMode="auto">
          <a:xfrm>
            <a:off x="357158" y="285728"/>
            <a:ext cx="8424863" cy="6313488"/>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78"/>
          <p:cNvPicPr>
            <a:picLocks noChangeAspect="1" noChangeArrowheads="1"/>
          </p:cNvPicPr>
          <p:nvPr/>
        </p:nvPicPr>
        <p:blipFill>
          <a:blip r:embed="rId2" cstate="print"/>
          <a:srcRect/>
          <a:stretch>
            <a:fillRect/>
          </a:stretch>
        </p:blipFill>
        <p:spPr bwMode="auto">
          <a:xfrm>
            <a:off x="395288" y="296863"/>
            <a:ext cx="8353425" cy="62611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79"/>
          <p:cNvPicPr>
            <a:picLocks noChangeAspect="1" noChangeArrowheads="1"/>
          </p:cNvPicPr>
          <p:nvPr/>
        </p:nvPicPr>
        <p:blipFill>
          <a:blip r:embed="rId2" cstate="print"/>
          <a:srcRect/>
          <a:stretch>
            <a:fillRect/>
          </a:stretch>
        </p:blipFill>
        <p:spPr bwMode="auto">
          <a:xfrm>
            <a:off x="652491" y="500042"/>
            <a:ext cx="7920037" cy="593725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703266"/>
            <a:ext cx="8229600" cy="65403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noProof="0" dirty="0" smtClean="0">
                <a:ln>
                  <a:noFill/>
                </a:ln>
                <a:solidFill>
                  <a:schemeClr val="bg1"/>
                </a:solidFill>
                <a:effectLst/>
                <a:uLnTx/>
                <a:uFillTx/>
                <a:latin typeface="Century Schoolbook" pitchFamily="18" charset="0"/>
                <a:ea typeface="+mj-ea"/>
                <a:cs typeface="+mj-cs"/>
              </a:rPr>
              <a:t>BORDES PASIVOS</a:t>
            </a:r>
            <a:endParaRPr kumimoji="0" lang="es-ES" sz="2800" b="1" i="0" u="none" strike="noStrike" kern="1200" cap="none" spc="0" normalizeH="0" baseline="0" noProof="0" dirty="0">
              <a:ln>
                <a:noFill/>
              </a:ln>
              <a:solidFill>
                <a:schemeClr val="bg1"/>
              </a:solidFill>
              <a:effectLst/>
              <a:uLnTx/>
              <a:uFillTx/>
              <a:latin typeface="Century Schoolbook" pitchFamily="18" charset="0"/>
              <a:ea typeface="+mj-ea"/>
              <a:cs typeface="+mj-cs"/>
            </a:endParaRPr>
          </a:p>
        </p:txBody>
      </p:sp>
      <p:sp>
        <p:nvSpPr>
          <p:cNvPr id="4" name="3 CuadroTexto"/>
          <p:cNvSpPr txBox="1"/>
          <p:nvPr/>
        </p:nvSpPr>
        <p:spPr>
          <a:xfrm>
            <a:off x="571472" y="1500174"/>
            <a:ext cx="4214842" cy="4893647"/>
          </a:xfrm>
          <a:prstGeom prst="rect">
            <a:avLst/>
          </a:prstGeom>
          <a:noFill/>
        </p:spPr>
        <p:txBody>
          <a:bodyPr wrap="square" rtlCol="0">
            <a:spAutoFit/>
          </a:bodyPr>
          <a:lstStyle/>
          <a:p>
            <a:pPr algn="just"/>
            <a:r>
              <a:rPr lang="es-ES" sz="2400" dirty="0" smtClean="0">
                <a:solidFill>
                  <a:schemeClr val="bg1"/>
                </a:solidFill>
                <a:latin typeface="Century Schoolbook" pitchFamily="18" charset="0"/>
              </a:rPr>
              <a:t>En estos bordes, las placas se desplazan lateralmente sin chocar no separarse. Un ejemplo está en la costa oeste de EE.UU., en la llamada falla de San Andrés.</a:t>
            </a:r>
          </a:p>
          <a:p>
            <a:pPr algn="just"/>
            <a:endParaRPr lang="es-ES" sz="2400" dirty="0" smtClean="0">
              <a:solidFill>
                <a:schemeClr val="bg1"/>
              </a:solidFill>
              <a:latin typeface="Century Schoolbook" pitchFamily="18" charset="0"/>
            </a:endParaRPr>
          </a:p>
          <a:p>
            <a:pPr algn="just"/>
            <a:r>
              <a:rPr lang="es-ES" sz="2400" dirty="0" smtClean="0">
                <a:solidFill>
                  <a:schemeClr val="bg1"/>
                </a:solidFill>
                <a:latin typeface="Century Schoolbook" pitchFamily="18" charset="0"/>
              </a:rPr>
              <a:t>En este borde, la placa Norteamericana y la placa del Pacífico se desplazan lateralmente en direcciones opuestas.</a:t>
            </a:r>
            <a:endParaRPr lang="es-ES" sz="2400" dirty="0">
              <a:solidFill>
                <a:schemeClr val="bg1"/>
              </a:solidFill>
              <a:latin typeface="Century Schoolbook" pitchFamily="18" charset="0"/>
            </a:endParaRPr>
          </a:p>
        </p:txBody>
      </p:sp>
      <p:pic>
        <p:nvPicPr>
          <p:cNvPr id="51202" name="Picture 2"/>
          <p:cNvPicPr>
            <a:picLocks noChangeAspect="1" noChangeArrowheads="1"/>
          </p:cNvPicPr>
          <p:nvPr/>
        </p:nvPicPr>
        <p:blipFill>
          <a:blip r:embed="rId2" cstate="print"/>
          <a:srcRect/>
          <a:stretch>
            <a:fillRect/>
          </a:stretch>
        </p:blipFill>
        <p:spPr bwMode="auto">
          <a:xfrm>
            <a:off x="5179273" y="1533532"/>
            <a:ext cx="3393255" cy="4895864"/>
          </a:xfrm>
          <a:prstGeom prst="rect">
            <a:avLst/>
          </a:prstGeom>
          <a:noFill/>
          <a:ln w="9525">
            <a:noFill/>
            <a:miter lim="800000"/>
            <a:headEnd/>
            <a:tailEnd/>
          </a:ln>
        </p:spPr>
      </p:pic>
      <p:pic>
        <p:nvPicPr>
          <p:cNvPr id="51203" name="Picture 3"/>
          <p:cNvPicPr>
            <a:picLocks noChangeAspect="1" noChangeArrowheads="1"/>
          </p:cNvPicPr>
          <p:nvPr/>
        </p:nvPicPr>
        <p:blipFill>
          <a:blip r:embed="rId3" cstate="print"/>
          <a:srcRect/>
          <a:stretch>
            <a:fillRect/>
          </a:stretch>
        </p:blipFill>
        <p:spPr bwMode="auto">
          <a:xfrm>
            <a:off x="9144000" y="1285860"/>
            <a:ext cx="2066925" cy="2238375"/>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85"/>
          <p:cNvPicPr>
            <a:picLocks noChangeAspect="1" noChangeArrowheads="1"/>
          </p:cNvPicPr>
          <p:nvPr/>
        </p:nvPicPr>
        <p:blipFill>
          <a:blip r:embed="rId2" cstate="print"/>
          <a:srcRect/>
          <a:stretch>
            <a:fillRect/>
          </a:stretch>
        </p:blipFill>
        <p:spPr bwMode="auto">
          <a:xfrm>
            <a:off x="795367" y="500042"/>
            <a:ext cx="7920037" cy="593725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91"/>
          <p:cNvPicPr>
            <a:picLocks noChangeAspect="1" noChangeArrowheads="1"/>
          </p:cNvPicPr>
          <p:nvPr/>
        </p:nvPicPr>
        <p:blipFill>
          <a:blip r:embed="rId2" cstate="print"/>
          <a:srcRect/>
          <a:stretch>
            <a:fillRect/>
          </a:stretch>
        </p:blipFill>
        <p:spPr bwMode="auto">
          <a:xfrm>
            <a:off x="571472" y="428604"/>
            <a:ext cx="7993062" cy="5991225"/>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92"/>
          <p:cNvPicPr>
            <a:picLocks noChangeAspect="1" noChangeArrowheads="1"/>
          </p:cNvPicPr>
          <p:nvPr/>
        </p:nvPicPr>
        <p:blipFill>
          <a:blip r:embed="rId2" cstate="print"/>
          <a:srcRect/>
          <a:stretch>
            <a:fillRect/>
          </a:stretch>
        </p:blipFill>
        <p:spPr bwMode="auto">
          <a:xfrm>
            <a:off x="361979" y="244475"/>
            <a:ext cx="8424863" cy="6315075"/>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93"/>
          <p:cNvPicPr>
            <a:picLocks noChangeAspect="1" noChangeArrowheads="1"/>
          </p:cNvPicPr>
          <p:nvPr/>
        </p:nvPicPr>
        <p:blipFill>
          <a:blip r:embed="rId2" cstate="print"/>
          <a:srcRect/>
          <a:stretch>
            <a:fillRect/>
          </a:stretch>
        </p:blipFill>
        <p:spPr bwMode="auto">
          <a:xfrm>
            <a:off x="433417" y="298450"/>
            <a:ext cx="8353425" cy="62611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94"/>
          <p:cNvPicPr>
            <a:picLocks noChangeAspect="1" noChangeArrowheads="1"/>
          </p:cNvPicPr>
          <p:nvPr/>
        </p:nvPicPr>
        <p:blipFill>
          <a:blip r:embed="rId2" cstate="print"/>
          <a:srcRect/>
          <a:stretch>
            <a:fillRect/>
          </a:stretch>
        </p:blipFill>
        <p:spPr bwMode="auto">
          <a:xfrm>
            <a:off x="539750" y="406400"/>
            <a:ext cx="8135938" cy="6099175"/>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74_Diapositiva"/>
          <p:cNvPicPr>
            <a:picLocks noChangeAspect="1" noChangeArrowheads="1" noCrop="1"/>
          </p:cNvPicPr>
          <p:nvPr/>
        </p:nvPicPr>
        <p:blipFill>
          <a:blip r:embed="rId2" cstate="print"/>
          <a:srcRect/>
          <a:stretch>
            <a:fillRect/>
          </a:stretch>
        </p:blipFill>
        <p:spPr bwMode="auto">
          <a:xfrm>
            <a:off x="285720" y="769955"/>
            <a:ext cx="8675688" cy="515937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16"/>
          <p:cNvPicPr>
            <a:picLocks noChangeAspect="1" noChangeArrowheads="1"/>
          </p:cNvPicPr>
          <p:nvPr/>
        </p:nvPicPr>
        <p:blipFill>
          <a:blip r:embed="rId2" cstate="print"/>
          <a:srcRect/>
          <a:stretch>
            <a:fillRect/>
          </a:stretch>
        </p:blipFill>
        <p:spPr bwMode="auto">
          <a:xfrm>
            <a:off x="435004" y="365147"/>
            <a:ext cx="8280400" cy="62071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17"/>
          <p:cNvPicPr>
            <a:picLocks noChangeAspect="1" noChangeArrowheads="1"/>
          </p:cNvPicPr>
          <p:nvPr/>
        </p:nvPicPr>
        <p:blipFill>
          <a:blip r:embed="rId2" cstate="print"/>
          <a:srcRect/>
          <a:stretch>
            <a:fillRect/>
          </a:stretch>
        </p:blipFill>
        <p:spPr bwMode="auto">
          <a:xfrm>
            <a:off x="428596" y="365147"/>
            <a:ext cx="8280400" cy="62071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iapositiva18"/>
          <p:cNvPicPr>
            <a:picLocks noChangeAspect="1" noChangeArrowheads="1"/>
          </p:cNvPicPr>
          <p:nvPr/>
        </p:nvPicPr>
        <p:blipFill>
          <a:blip r:embed="rId2" cstate="print"/>
          <a:srcRect/>
          <a:stretch>
            <a:fillRect/>
          </a:stretch>
        </p:blipFill>
        <p:spPr bwMode="auto">
          <a:xfrm>
            <a:off x="468313" y="352425"/>
            <a:ext cx="8351837" cy="62611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74_Diapositiva"/>
          <p:cNvPicPr>
            <a:picLocks noChangeAspect="1" noChangeArrowheads="1" noCrop="1"/>
          </p:cNvPicPr>
          <p:nvPr/>
        </p:nvPicPr>
        <p:blipFill>
          <a:blip r:embed="rId2" cstate="print"/>
          <a:srcRect/>
          <a:stretch>
            <a:fillRect/>
          </a:stretch>
        </p:blipFill>
        <p:spPr bwMode="auto">
          <a:xfrm>
            <a:off x="0" y="463550"/>
            <a:ext cx="9144000" cy="543718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TotalTime>
  <Words>330</Words>
  <Application>Microsoft Office PowerPoint</Application>
  <PresentationFormat>Presentación en pantalla (4:3)</PresentationFormat>
  <Paragraphs>57</Paragraphs>
  <Slides>58</Slides>
  <Notes>0</Notes>
  <HiddenSlides>0</HiddenSlides>
  <MMClips>0</MMClips>
  <ScaleCrop>false</ScaleCrop>
  <HeadingPairs>
    <vt:vector size="4" baseType="variant">
      <vt:variant>
        <vt:lpstr>Tema</vt:lpstr>
      </vt:variant>
      <vt:variant>
        <vt:i4>1</vt:i4>
      </vt:variant>
      <vt:variant>
        <vt:lpstr>Títulos de diapositiva</vt:lpstr>
      </vt:variant>
      <vt:variant>
        <vt:i4>58</vt:i4>
      </vt:variant>
    </vt:vector>
  </HeadingPairs>
  <TitlesOfParts>
    <vt:vector size="59"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Paco Pérez</dc:creator>
  <cp:lastModifiedBy>Paco Pérez</cp:lastModifiedBy>
  <cp:revision>38</cp:revision>
  <dcterms:created xsi:type="dcterms:W3CDTF">2010-05-13T16:14:06Z</dcterms:created>
  <dcterms:modified xsi:type="dcterms:W3CDTF">2010-05-13T20:00:21Z</dcterms:modified>
</cp:coreProperties>
</file>