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6" r:id="rId8"/>
    <p:sldId id="261" r:id="rId9"/>
    <p:sldId id="260" r:id="rId10"/>
    <p:sldId id="265" r:id="rId11"/>
    <p:sldId id="264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79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14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22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3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68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4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84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95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70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0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83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1000" r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21340-3CE3-4179-916F-FC73AB032B56}" type="datetimeFigureOut">
              <a:rPr lang="es-ES" smtClean="0"/>
              <a:t>26/09/2014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8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430965" y="57398"/>
            <a:ext cx="4282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INFORMÁTICA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9962" y="993502"/>
            <a:ext cx="448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INFORMACIÓN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769207" y="993502"/>
            <a:ext cx="4123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automática</a:t>
            </a:r>
          </a:p>
        </p:txBody>
      </p:sp>
      <p:pic>
        <p:nvPicPr>
          <p:cNvPr id="1026" name="Picture 2" descr="http://www.definicionabc.com/wp-content/uploads/ordenad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99">
                        <a14:foregroundMark x1="54386" y1="7302" x2="85213" y2="5714"/>
                        <a14:foregroundMark x1="85464" y1="6667" x2="85464" y2="59365"/>
                        <a14:foregroundMark x1="85464" y1="59683" x2="38847" y2="67937"/>
                        <a14:foregroundMark x1="80952" y1="69206" x2="86967" y2="89206"/>
                        <a14:foregroundMark x1="85965" y1="87619" x2="21303" y2="93651"/>
                        <a14:foregroundMark x1="29574" y1="92381" x2="20301" y2="93651"/>
                        <a14:foregroundMark x1="21554" y1="93016" x2="21554" y2="67937"/>
                        <a14:foregroundMark x1="40852" y1="12381" x2="78446" y2="45397"/>
                        <a14:foregroundMark x1="49624" y1="13333" x2="75188" y2="21905"/>
                        <a14:foregroundMark x1="48371" y1="48571" x2="74436" y2="41905"/>
                        <a14:foregroundMark x1="47619" y1="40317" x2="70426" y2="36190"/>
                        <a14:foregroundMark x1="45363" y1="43810" x2="48371" y2="60635"/>
                        <a14:foregroundMark x1="51880" y1="55556" x2="79950" y2="46032"/>
                        <a14:foregroundMark x1="43108" y1="12063" x2="79699" y2="8571"/>
                        <a14:foregroundMark x1="28070" y1="17143" x2="33083" y2="19683"/>
                        <a14:foregroundMark x1="90977" y1="71429" x2="90977" y2="71429"/>
                        <a14:backgroundMark x1="55138" y1="5397" x2="84962" y2="4127"/>
                        <a14:backgroundMark x1="81704" y1="63810" x2="80451" y2="63810"/>
                        <a14:backgroundMark x1="78446" y1="64444" x2="73684" y2="63810"/>
                        <a14:backgroundMark x1="71429" y1="64444" x2="71429" y2="64444"/>
                        <a14:backgroundMark x1="85213" y1="75873" x2="85213" y2="75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33" y="2833666"/>
            <a:ext cx="5040966" cy="3979710"/>
          </a:xfrm>
          <a:prstGeom prst="rect">
            <a:avLst/>
          </a:prstGeom>
          <a:noFill/>
        </p:spPr>
      </p:pic>
      <p:pic>
        <p:nvPicPr>
          <p:cNvPr id="1028" name="Picture 4" descr="http://img190.imageshack.us/img190/8165/220920112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7"/>
          <a:stretch/>
        </p:blipFill>
        <p:spPr bwMode="auto">
          <a:xfrm>
            <a:off x="2300587" y="2759608"/>
            <a:ext cx="4542827" cy="37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lectronicabasica.net/wp-content/uploads/2013/05/electronica-chi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92" y="2759609"/>
            <a:ext cx="5642016" cy="37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oogle.com/url?sa=i&amp;source=images&amp;cd=&amp;docid=BhRs1xYTuS3E_M&amp;tbnid=EZlLnh7kgRLE8M:&amp;ved=0CAUQjBwwADipAg&amp;url=http%3A%2F%2Fus.cdn2.123rf.com%2F168nwm%2Fwitoldkr1%2Fwitoldkr11005%2Fwitoldkr1100500006%2F7022180-arco-electrico-entre-cables.jpg&amp;ei=ZXFKUomoBeOP7AbN7oCACw&amp;psig=AFQjCNFplZJMMhXtqUgmIHEQHcQ8WNtH6A&amp;ust=13806968051833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92" y="2726026"/>
            <a:ext cx="5642016" cy="379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21861" y="1916832"/>
            <a:ext cx="7100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¿Qué es la información?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8453" y="1124744"/>
            <a:ext cx="790562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Alfanuméricos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2764" y="2093947"/>
            <a:ext cx="8017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A </a:t>
            </a:r>
            <a:r>
              <a:rPr lang="es-ES" sz="2400" dirty="0" err="1" smtClean="0"/>
              <a:t>a</a:t>
            </a:r>
            <a:r>
              <a:rPr lang="es-ES" sz="2400" dirty="0" smtClean="0"/>
              <a:t> B </a:t>
            </a:r>
            <a:r>
              <a:rPr lang="es-ES" sz="2400" dirty="0" err="1" smtClean="0"/>
              <a:t>b</a:t>
            </a:r>
            <a:r>
              <a:rPr lang="es-ES" sz="2400" dirty="0" smtClean="0"/>
              <a:t> C </a:t>
            </a:r>
            <a:r>
              <a:rPr lang="es-ES" sz="2400" dirty="0" err="1" smtClean="0"/>
              <a:t>c</a:t>
            </a:r>
            <a:r>
              <a:rPr lang="es-ES" sz="2400" dirty="0" smtClean="0"/>
              <a:t> D </a:t>
            </a:r>
            <a:r>
              <a:rPr lang="es-ES" sz="2400" dirty="0" err="1" smtClean="0"/>
              <a:t>d</a:t>
            </a:r>
            <a:r>
              <a:rPr lang="es-ES" sz="2400" dirty="0" smtClean="0"/>
              <a:t> F </a:t>
            </a:r>
            <a:r>
              <a:rPr lang="es-ES" sz="2400" dirty="0" err="1" smtClean="0"/>
              <a:t>f</a:t>
            </a:r>
            <a:r>
              <a:rPr lang="es-ES" sz="2400" dirty="0" smtClean="0"/>
              <a:t> G </a:t>
            </a:r>
            <a:r>
              <a:rPr lang="es-ES" sz="2400" dirty="0" err="1" smtClean="0"/>
              <a:t>g</a:t>
            </a:r>
            <a:r>
              <a:rPr lang="es-ES" sz="2400" dirty="0" smtClean="0"/>
              <a:t> H </a:t>
            </a:r>
            <a:r>
              <a:rPr lang="es-ES" sz="2400" dirty="0" err="1" smtClean="0"/>
              <a:t>h</a:t>
            </a:r>
            <a:r>
              <a:rPr lang="es-ES" sz="2400" dirty="0" smtClean="0"/>
              <a:t> I </a:t>
            </a:r>
            <a:r>
              <a:rPr lang="es-ES" sz="2400" dirty="0" err="1" smtClean="0"/>
              <a:t>i</a:t>
            </a:r>
            <a:r>
              <a:rPr lang="es-ES" sz="2400" dirty="0" smtClean="0"/>
              <a:t> J </a:t>
            </a:r>
            <a:r>
              <a:rPr lang="es-ES" sz="2400" dirty="0" err="1" smtClean="0"/>
              <a:t>j</a:t>
            </a:r>
            <a:r>
              <a:rPr lang="es-ES" sz="2400" dirty="0" smtClean="0"/>
              <a:t> K </a:t>
            </a:r>
            <a:r>
              <a:rPr lang="es-ES" sz="2400" dirty="0" err="1" smtClean="0"/>
              <a:t>k</a:t>
            </a:r>
            <a:r>
              <a:rPr lang="es-ES" sz="2400" dirty="0" smtClean="0"/>
              <a:t> L </a:t>
            </a:r>
            <a:r>
              <a:rPr lang="es-ES" sz="2400" dirty="0" err="1" smtClean="0"/>
              <a:t>l</a:t>
            </a:r>
            <a:r>
              <a:rPr lang="es-ES" sz="2400" dirty="0" smtClean="0"/>
              <a:t> M m N </a:t>
            </a:r>
            <a:r>
              <a:rPr lang="es-ES" sz="2400" dirty="0" err="1" smtClean="0"/>
              <a:t>n</a:t>
            </a:r>
            <a:r>
              <a:rPr lang="es-ES" sz="2400" dirty="0" smtClean="0"/>
              <a:t> Ñ </a:t>
            </a:r>
            <a:r>
              <a:rPr lang="es-ES" sz="2400" dirty="0" err="1" smtClean="0"/>
              <a:t>ñ</a:t>
            </a:r>
            <a:r>
              <a:rPr lang="es-ES" sz="2400" dirty="0" smtClean="0"/>
              <a:t> O </a:t>
            </a:r>
            <a:r>
              <a:rPr lang="es-ES" sz="2400" dirty="0" err="1" smtClean="0"/>
              <a:t>o</a:t>
            </a:r>
            <a:r>
              <a:rPr lang="es-ES" sz="2400" dirty="0" smtClean="0"/>
              <a:t> P </a:t>
            </a:r>
            <a:r>
              <a:rPr lang="es-ES" sz="2400" dirty="0" err="1" smtClean="0"/>
              <a:t>p</a:t>
            </a:r>
            <a:r>
              <a:rPr lang="es-ES" sz="2400" dirty="0" smtClean="0"/>
              <a:t> Q </a:t>
            </a:r>
            <a:r>
              <a:rPr lang="es-ES" sz="2400" dirty="0" err="1" smtClean="0"/>
              <a:t>q</a:t>
            </a:r>
            <a:r>
              <a:rPr lang="es-ES" sz="2400" dirty="0" smtClean="0"/>
              <a:t> R </a:t>
            </a:r>
            <a:r>
              <a:rPr lang="es-ES" sz="2400" dirty="0" err="1" smtClean="0"/>
              <a:t>r</a:t>
            </a:r>
            <a:r>
              <a:rPr lang="es-ES" sz="2400" dirty="0" smtClean="0"/>
              <a:t> S </a:t>
            </a:r>
            <a:r>
              <a:rPr lang="es-ES" sz="2400" dirty="0" err="1" smtClean="0"/>
              <a:t>s</a:t>
            </a:r>
            <a:r>
              <a:rPr lang="es-ES" sz="2400" dirty="0" smtClean="0"/>
              <a:t> T </a:t>
            </a:r>
            <a:r>
              <a:rPr lang="es-ES" sz="2400" dirty="0" err="1" smtClean="0"/>
              <a:t>t</a:t>
            </a:r>
            <a:r>
              <a:rPr lang="es-ES" sz="2400" dirty="0" smtClean="0"/>
              <a:t> U </a:t>
            </a:r>
            <a:r>
              <a:rPr lang="es-ES" sz="2400" dirty="0" err="1" smtClean="0"/>
              <a:t>u</a:t>
            </a:r>
            <a:r>
              <a:rPr lang="es-ES" sz="2400" dirty="0" smtClean="0"/>
              <a:t> V v W </a:t>
            </a:r>
            <a:r>
              <a:rPr lang="es-ES" sz="2400" dirty="0" err="1" smtClean="0"/>
              <a:t>w</a:t>
            </a:r>
            <a:r>
              <a:rPr lang="es-ES" sz="2400" dirty="0" smtClean="0"/>
              <a:t> X </a:t>
            </a:r>
            <a:r>
              <a:rPr lang="es-ES" sz="2400" dirty="0" err="1" smtClean="0"/>
              <a:t>x</a:t>
            </a:r>
            <a:r>
              <a:rPr lang="es-ES" sz="2400" dirty="0" smtClean="0"/>
              <a:t> Y </a:t>
            </a:r>
            <a:r>
              <a:rPr lang="es-ES" sz="2400" dirty="0" err="1" smtClean="0"/>
              <a:t>y</a:t>
            </a:r>
            <a:r>
              <a:rPr lang="es-ES" sz="2400" dirty="0" smtClean="0"/>
              <a:t> Z </a:t>
            </a:r>
            <a:r>
              <a:rPr lang="es-ES" sz="2400" dirty="0" err="1" smtClean="0"/>
              <a:t>z</a:t>
            </a:r>
            <a:r>
              <a:rPr lang="es-ES" sz="2400" dirty="0" smtClean="0"/>
              <a:t> \ ! “ · $ % &amp; / ( ) = ? ¿ [ ] { } + - _ ; , : . 0 1 2 3 4 5 6 7 8 9</a:t>
            </a:r>
            <a:endParaRPr lang="es-ES" sz="2400" dirty="0"/>
          </a:p>
        </p:txBody>
      </p:sp>
      <p:sp>
        <p:nvSpPr>
          <p:cNvPr id="8" name="Rectángulo 7"/>
          <p:cNvSpPr/>
          <p:nvPr/>
        </p:nvSpPr>
        <p:spPr>
          <a:xfrm>
            <a:off x="2286003" y="3841790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merican</a:t>
            </a:r>
          </a:p>
          <a:p>
            <a:r>
              <a:rPr lang="es-ES" sz="3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es-ES" sz="3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tandard</a:t>
            </a:r>
            <a:endParaRPr lang="es-ES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ode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for</a:t>
            </a:r>
            <a:endParaRPr lang="es-ES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nformation</a:t>
            </a:r>
            <a:endParaRPr lang="es-ES" sz="3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3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s-ES" sz="3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nterchange</a:t>
            </a:r>
            <a:endParaRPr lang="es-ES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38521" y="3092268"/>
            <a:ext cx="3339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Tabla ASCII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8" y="0"/>
            <a:ext cx="8618390" cy="6883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55380" y="1909574"/>
            <a:ext cx="33392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A </a:t>
            </a:r>
            <a:r>
              <a:rPr lang="es-ES" sz="4400" dirty="0" err="1" smtClean="0"/>
              <a:t>a</a:t>
            </a:r>
            <a:r>
              <a:rPr lang="es-ES" sz="4400" dirty="0" smtClean="0"/>
              <a:t> B </a:t>
            </a:r>
            <a:r>
              <a:rPr lang="es-ES" sz="4400" dirty="0" err="1" smtClean="0"/>
              <a:t>b</a:t>
            </a:r>
            <a:r>
              <a:rPr lang="es-ES" sz="4400" dirty="0" smtClean="0"/>
              <a:t> C </a:t>
            </a:r>
            <a:r>
              <a:rPr lang="es-ES" sz="4400" dirty="0" err="1" smtClean="0"/>
              <a:t>c</a:t>
            </a:r>
            <a:r>
              <a:rPr lang="es-ES" sz="4400" dirty="0" smtClean="0"/>
              <a:t> D </a:t>
            </a:r>
            <a:r>
              <a:rPr lang="es-ES" sz="4400" dirty="0" err="1" smtClean="0"/>
              <a:t>d</a:t>
            </a:r>
            <a:r>
              <a:rPr lang="es-ES" sz="4400" dirty="0" smtClean="0"/>
              <a:t> F </a:t>
            </a:r>
            <a:r>
              <a:rPr lang="es-ES" sz="4400" dirty="0" err="1" smtClean="0"/>
              <a:t>f</a:t>
            </a:r>
            <a:r>
              <a:rPr lang="es-ES" sz="4400" dirty="0" smtClean="0"/>
              <a:t> G </a:t>
            </a:r>
            <a:r>
              <a:rPr lang="es-ES" sz="4400" dirty="0" err="1" smtClean="0"/>
              <a:t>g</a:t>
            </a:r>
            <a:r>
              <a:rPr lang="es-ES" sz="4400" dirty="0" smtClean="0"/>
              <a:t> H </a:t>
            </a:r>
            <a:r>
              <a:rPr lang="es-ES" sz="4400" dirty="0" err="1" smtClean="0"/>
              <a:t>h</a:t>
            </a:r>
            <a:r>
              <a:rPr lang="es-ES" sz="4400" dirty="0" smtClean="0"/>
              <a:t> I </a:t>
            </a:r>
            <a:r>
              <a:rPr lang="es-ES" sz="4400" dirty="0" err="1" smtClean="0"/>
              <a:t>i</a:t>
            </a:r>
            <a:r>
              <a:rPr lang="es-ES" sz="4400" dirty="0" smtClean="0"/>
              <a:t> J </a:t>
            </a:r>
            <a:r>
              <a:rPr lang="es-ES" sz="4400" dirty="0" err="1" smtClean="0"/>
              <a:t>j</a:t>
            </a:r>
            <a:r>
              <a:rPr lang="es-ES" sz="4400" dirty="0" smtClean="0"/>
              <a:t> K </a:t>
            </a:r>
            <a:r>
              <a:rPr lang="es-ES" sz="4400" dirty="0" err="1" smtClean="0"/>
              <a:t>k</a:t>
            </a:r>
            <a:r>
              <a:rPr lang="es-ES" sz="4400" dirty="0" smtClean="0"/>
              <a:t> L </a:t>
            </a:r>
            <a:r>
              <a:rPr lang="es-ES" sz="4400" dirty="0" err="1" smtClean="0"/>
              <a:t>l</a:t>
            </a:r>
            <a:r>
              <a:rPr lang="es-ES" sz="4400" dirty="0" smtClean="0"/>
              <a:t> M </a:t>
            </a:r>
            <a:r>
              <a:rPr lang="es-ES" sz="4400" dirty="0" err="1" smtClean="0"/>
              <a:t>m</a:t>
            </a:r>
            <a:r>
              <a:rPr lang="es-ES" sz="4400" dirty="0" smtClean="0"/>
              <a:t> N </a:t>
            </a:r>
            <a:r>
              <a:rPr lang="es-ES" sz="4400" dirty="0" err="1" smtClean="0"/>
              <a:t>n</a:t>
            </a:r>
            <a:r>
              <a:rPr lang="es-ES" sz="4400" dirty="0" smtClean="0"/>
              <a:t> Ñ </a:t>
            </a:r>
            <a:r>
              <a:rPr lang="es-ES" sz="4400" dirty="0" err="1" smtClean="0"/>
              <a:t>ñ</a:t>
            </a:r>
            <a:r>
              <a:rPr lang="es-ES" sz="4400" dirty="0" smtClean="0"/>
              <a:t> O </a:t>
            </a:r>
            <a:r>
              <a:rPr lang="es-ES" sz="4400" dirty="0" err="1" smtClean="0"/>
              <a:t>o</a:t>
            </a:r>
            <a:r>
              <a:rPr lang="es-ES" sz="4400" dirty="0" smtClean="0"/>
              <a:t> P </a:t>
            </a:r>
            <a:r>
              <a:rPr lang="es-ES" sz="4400" dirty="0" err="1" smtClean="0"/>
              <a:t>p</a:t>
            </a:r>
            <a:r>
              <a:rPr lang="es-ES" sz="4400" dirty="0" smtClean="0"/>
              <a:t> Q </a:t>
            </a:r>
            <a:r>
              <a:rPr lang="es-ES" sz="4400" dirty="0" err="1" smtClean="0"/>
              <a:t>q</a:t>
            </a:r>
            <a:r>
              <a:rPr lang="es-ES" sz="4400" dirty="0" smtClean="0"/>
              <a:t> R </a:t>
            </a:r>
            <a:r>
              <a:rPr lang="es-ES" sz="4400" dirty="0" err="1" smtClean="0"/>
              <a:t>r</a:t>
            </a:r>
            <a:r>
              <a:rPr lang="es-ES" sz="4400" dirty="0" smtClean="0"/>
              <a:t> S </a:t>
            </a:r>
            <a:r>
              <a:rPr lang="es-ES" sz="4400" dirty="0" err="1" smtClean="0"/>
              <a:t>s</a:t>
            </a:r>
            <a:r>
              <a:rPr lang="es-ES" sz="4400" dirty="0" smtClean="0"/>
              <a:t> T </a:t>
            </a:r>
            <a:r>
              <a:rPr lang="es-ES" sz="4400" dirty="0" err="1" smtClean="0"/>
              <a:t>t</a:t>
            </a:r>
            <a:r>
              <a:rPr lang="es-ES" sz="4400" dirty="0" smtClean="0"/>
              <a:t> U </a:t>
            </a:r>
            <a:r>
              <a:rPr lang="es-ES" sz="4400" dirty="0" err="1" smtClean="0"/>
              <a:t>u</a:t>
            </a:r>
            <a:r>
              <a:rPr lang="es-ES" sz="4400" dirty="0" smtClean="0"/>
              <a:t> V </a:t>
            </a:r>
            <a:r>
              <a:rPr lang="es-ES" sz="4400" dirty="0" err="1" smtClean="0"/>
              <a:t>v</a:t>
            </a:r>
            <a:r>
              <a:rPr lang="es-ES" sz="4400" dirty="0" smtClean="0"/>
              <a:t> W </a:t>
            </a:r>
            <a:r>
              <a:rPr lang="es-ES" sz="4400" dirty="0" err="1" smtClean="0"/>
              <a:t>w</a:t>
            </a:r>
            <a:r>
              <a:rPr lang="es-ES" sz="4400" dirty="0" smtClean="0"/>
              <a:t> X </a:t>
            </a:r>
            <a:r>
              <a:rPr lang="es-ES" sz="4400" dirty="0" err="1" smtClean="0"/>
              <a:t>x</a:t>
            </a:r>
            <a:r>
              <a:rPr lang="es-ES" sz="4400" dirty="0" smtClean="0"/>
              <a:t> Y </a:t>
            </a:r>
            <a:r>
              <a:rPr lang="es-ES" sz="4400" dirty="0" err="1" smtClean="0"/>
              <a:t>y</a:t>
            </a:r>
            <a:r>
              <a:rPr lang="es-ES" sz="4400" dirty="0" smtClean="0"/>
              <a:t> Z </a:t>
            </a:r>
            <a:r>
              <a:rPr lang="es-ES" sz="4400" dirty="0" err="1" smtClean="0"/>
              <a:t>z</a:t>
            </a:r>
            <a:r>
              <a:rPr lang="es-ES" sz="4400" dirty="0" smtClean="0"/>
              <a:t> \ ! “ · $ % &amp; / ( ) = ? ¿ [ ] { } + ; , : . 0 1 2 3 4 5 6 7 8 9 </a:t>
            </a:r>
            <a:endParaRPr lang="es-ES" sz="44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1518058" y="1556793"/>
            <a:ext cx="7637322" cy="5301208"/>
            <a:chOff x="2286002" y="3212976"/>
            <a:chExt cx="5457826" cy="3148350"/>
          </a:xfrm>
        </p:grpSpPr>
        <p:sp>
          <p:nvSpPr>
            <p:cNvPr id="11" name="Rectángulo 10"/>
            <p:cNvSpPr/>
            <p:nvPr/>
          </p:nvSpPr>
          <p:spPr>
            <a:xfrm>
              <a:off x="2286002" y="3212976"/>
              <a:ext cx="5457826" cy="3148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3" y="3253626"/>
              <a:ext cx="5457825" cy="306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4.61875 -7.40741E-7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44444E-6 4.44444E-6 L -0.00225 -0.090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5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06702 -0.2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81 -0.347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8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2" grpId="0"/>
      <p:bldP spid="5" grpId="0"/>
      <p:bldP spid="5" grpId="1"/>
      <p:bldP spid="8" grpId="0"/>
      <p:bldP spid="8" grpId="1"/>
      <p:bldP spid="7" grpId="0"/>
      <p:bldP spid="7" grpId="1"/>
      <p:bldP spid="7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68453" y="1124744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972" y="5016858"/>
            <a:ext cx="2341953" cy="18735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63688" y="217989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indent="-1143000">
              <a:buFontTx/>
              <a:buChar char="-"/>
            </a:pP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Binario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63688" y="384856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indent="-1143000">
              <a:buFontTx/>
              <a:buChar char="-"/>
            </a:pP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Decimal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63688" y="5517232"/>
            <a:ext cx="5022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Tx/>
              <a:buChar char="-"/>
            </a:pP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Hexadecimal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0" b="93531" l="1316" r="89967">
                        <a14:foregroundMark x1="17105" y1="16434" x2="13651" y2="26573"/>
                        <a14:foregroundMark x1="13651" y1="26573" x2="22862" y2="33042"/>
                        <a14:foregroundMark x1="26809" y1="30245" x2="27961" y2="25699"/>
                        <a14:foregroundMark x1="30263" y1="23252" x2="33717" y2="15909"/>
                        <a14:foregroundMark x1="31086" y1="13986" x2="27961" y2="12587"/>
                        <a14:foregroundMark x1="27961" y1="12587" x2="25000" y2="15909"/>
                        <a14:foregroundMark x1="19243" y1="15385" x2="19243" y2="15385"/>
                        <a14:foregroundMark x1="15461" y1="20979" x2="15461" y2="20979"/>
                        <a14:foregroundMark x1="18750" y1="17308" x2="22533" y2="29021"/>
                        <a14:foregroundMark x1="27299" y1="14538" x2="29399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63"/>
          <a:stretch/>
        </p:blipFill>
        <p:spPr>
          <a:xfrm>
            <a:off x="5341178" y="3495653"/>
            <a:ext cx="1444814" cy="15099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83834"/>
            <a:ext cx="1017302" cy="1128893"/>
          </a:xfrm>
          <a:prstGeom prst="rect">
            <a:avLst/>
          </a:prstGeom>
        </p:spPr>
      </p:pic>
      <p:sp>
        <p:nvSpPr>
          <p:cNvPr id="10" name="6 CuadroTexto"/>
          <p:cNvSpPr txBox="1"/>
          <p:nvPr/>
        </p:nvSpPr>
        <p:spPr>
          <a:xfrm>
            <a:off x="12708904" y="3021415"/>
            <a:ext cx="28487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00011011     </a:t>
            </a:r>
            <a:r>
              <a:rPr lang="es-ES" sz="3600" dirty="0"/>
              <a:t>11111110     00000001     </a:t>
            </a:r>
            <a:r>
              <a:rPr lang="es-ES" sz="3600" dirty="0" smtClean="0"/>
              <a:t>11111110</a:t>
            </a:r>
            <a:r>
              <a:rPr lang="es-ES" sz="3600" dirty="0"/>
              <a:t> </a:t>
            </a:r>
            <a:r>
              <a:rPr lang="es-ES" sz="3600" dirty="0" smtClean="0"/>
              <a:t>    00000001     </a:t>
            </a:r>
            <a:r>
              <a:rPr lang="es-ES" sz="3600" dirty="0"/>
              <a:t>11111110     00000001     </a:t>
            </a:r>
            <a:r>
              <a:rPr lang="es-ES" sz="3600" dirty="0" smtClean="0"/>
              <a:t>11111110     00000001     11111110     00000001     11111110</a:t>
            </a:r>
            <a:endParaRPr lang="es-ES" sz="3600" dirty="0"/>
          </a:p>
        </p:txBody>
      </p:sp>
      <p:sp>
        <p:nvSpPr>
          <p:cNvPr id="11" name="Nube 10"/>
          <p:cNvSpPr/>
          <p:nvPr/>
        </p:nvSpPr>
        <p:spPr>
          <a:xfrm>
            <a:off x="7236296" y="3607616"/>
            <a:ext cx="1272596" cy="7200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27</a:t>
            </a:r>
            <a:endParaRPr lang="es-ES" sz="4000" dirty="0"/>
          </a:p>
        </p:txBody>
      </p:sp>
      <p:sp>
        <p:nvSpPr>
          <p:cNvPr id="12" name="Nube 11"/>
          <p:cNvSpPr/>
          <p:nvPr/>
        </p:nvSpPr>
        <p:spPr>
          <a:xfrm>
            <a:off x="6699885" y="3807833"/>
            <a:ext cx="484598" cy="3944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4000" dirty="0"/>
          </a:p>
        </p:txBody>
      </p:sp>
      <p:sp>
        <p:nvSpPr>
          <p:cNvPr id="13" name="Nube 12"/>
          <p:cNvSpPr/>
          <p:nvPr/>
        </p:nvSpPr>
        <p:spPr>
          <a:xfrm>
            <a:off x="6249549" y="3943380"/>
            <a:ext cx="336541" cy="23697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4000" dirty="0"/>
          </a:p>
        </p:txBody>
      </p:sp>
      <p:sp>
        <p:nvSpPr>
          <p:cNvPr id="14" name="Nube 13"/>
          <p:cNvSpPr/>
          <p:nvPr/>
        </p:nvSpPr>
        <p:spPr>
          <a:xfrm>
            <a:off x="5833912" y="4005064"/>
            <a:ext cx="259445" cy="14401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4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660232" y="5317781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1B</a:t>
            </a:r>
            <a:endParaRPr lang="es-ES" sz="4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785617" y="5120133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chemeClr val="accent5">
                    <a:lumMod val="75000"/>
                  </a:schemeClr>
                </a:solidFill>
              </a:rPr>
              <a:t>1B</a:t>
            </a:r>
            <a:endParaRPr lang="es-E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4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7135 -0.10139 L -0.62066 -0.103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3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5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3571" y="1412776"/>
            <a:ext cx="77768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Paso de Binario a Decimal: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765258" y="2920711"/>
            <a:ext cx="3613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/>
              <a:t>10011011</a:t>
            </a:r>
            <a:r>
              <a:rPr lang="es-ES" sz="3000" dirty="0" smtClean="0"/>
              <a:t>(2</a:t>
            </a:r>
            <a:endParaRPr lang="es-ES" sz="30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91490" y="2132856"/>
            <a:ext cx="6561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3">
                    <a:lumMod val="50000"/>
                  </a:schemeClr>
                </a:solidFill>
              </a:rPr>
              <a:t>Método de las potencias del 2</a:t>
            </a:r>
            <a:endParaRPr lang="es-E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496" y="5289842"/>
            <a:ext cx="888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1. – Enumerar de derecha a izquierda los bits empezando desde el 0.</a:t>
            </a:r>
            <a:endParaRPr lang="es-ES" sz="24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613979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20165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1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826632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449892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056078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4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689663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5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285524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6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894446" y="28538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7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5496" y="5815550"/>
            <a:ext cx="904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2. – Dónde haya un 1 calcular la potencia del 2 elevado a nº de arriba.</a:t>
            </a:r>
            <a:endParaRPr lang="es-ES" sz="2400" b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466320" y="292153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0000"/>
                </a:solidFill>
              </a:rPr>
              <a:t>1</a:t>
            </a:r>
            <a:endParaRPr lang="es-ES" sz="6000" dirty="0">
              <a:solidFill>
                <a:srgbClr val="FF000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543376" y="3841884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r>
              <a:rPr lang="es-ES" sz="2800" b="1" baseline="30000" dirty="0" smtClean="0"/>
              <a:t>0</a:t>
            </a:r>
            <a:endParaRPr lang="es-ES" sz="2800" b="1" baseline="30000" dirty="0"/>
          </a:p>
        </p:txBody>
      </p:sp>
      <p:cxnSp>
        <p:nvCxnSpPr>
          <p:cNvPr id="33" name="Conector recto de flecha 32"/>
          <p:cNvCxnSpPr/>
          <p:nvPr/>
        </p:nvCxnSpPr>
        <p:spPr>
          <a:xfrm>
            <a:off x="5771234" y="3717032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Igual que 33"/>
          <p:cNvSpPr/>
          <p:nvPr/>
        </p:nvSpPr>
        <p:spPr>
          <a:xfrm rot="5400000">
            <a:off x="5580615" y="4370840"/>
            <a:ext cx="381237" cy="204551"/>
          </a:xfrm>
          <a:prstGeom prst="mathEqual">
            <a:avLst>
              <a:gd name="adj1" fmla="val 23520"/>
              <a:gd name="adj2" fmla="val 2373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587529" y="45917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1</a:t>
            </a:r>
            <a:endParaRPr lang="es-ES" sz="2800" b="1" baseline="300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079057" y="29207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0000"/>
                </a:solidFill>
              </a:rPr>
              <a:t>1</a:t>
            </a:r>
            <a:endParaRPr lang="es-ES" sz="6000" dirty="0">
              <a:solidFill>
                <a:srgbClr val="FF0000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5156113" y="3841056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r>
              <a:rPr lang="es-ES" sz="2800" b="1" baseline="30000" dirty="0" smtClean="0"/>
              <a:t>1</a:t>
            </a:r>
            <a:endParaRPr lang="es-ES" sz="2800" b="1" baseline="30000" dirty="0"/>
          </a:p>
        </p:txBody>
      </p:sp>
      <p:cxnSp>
        <p:nvCxnSpPr>
          <p:cNvPr id="47" name="Conector recto de flecha 46"/>
          <p:cNvCxnSpPr/>
          <p:nvPr/>
        </p:nvCxnSpPr>
        <p:spPr>
          <a:xfrm>
            <a:off x="5383971" y="371620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Igual que 47"/>
          <p:cNvSpPr/>
          <p:nvPr/>
        </p:nvSpPr>
        <p:spPr>
          <a:xfrm rot="5400000">
            <a:off x="5193352" y="4370012"/>
            <a:ext cx="381237" cy="204551"/>
          </a:xfrm>
          <a:prstGeom prst="mathEqual">
            <a:avLst>
              <a:gd name="adj1" fmla="val 23520"/>
              <a:gd name="adj2" fmla="val 2373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5200266" y="45909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endParaRPr lang="es-ES" sz="2800" b="1" baseline="30000" dirty="0"/>
          </a:p>
        </p:txBody>
      </p:sp>
      <p:sp>
        <p:nvSpPr>
          <p:cNvPr id="50" name="CuadroTexto 49"/>
          <p:cNvSpPr txBox="1"/>
          <p:nvPr/>
        </p:nvSpPr>
        <p:spPr>
          <a:xfrm>
            <a:off x="4311230" y="29207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0000"/>
                </a:solidFill>
              </a:rPr>
              <a:t>1</a:t>
            </a:r>
            <a:endParaRPr lang="es-ES" sz="6000" dirty="0">
              <a:solidFill>
                <a:srgbClr val="FF0000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4388286" y="3841056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r>
              <a:rPr lang="es-ES" sz="2800" b="1" baseline="30000" dirty="0" smtClean="0"/>
              <a:t>3</a:t>
            </a:r>
            <a:endParaRPr lang="es-ES" sz="2800" b="1" baseline="30000" dirty="0"/>
          </a:p>
        </p:txBody>
      </p:sp>
      <p:cxnSp>
        <p:nvCxnSpPr>
          <p:cNvPr id="52" name="Conector recto de flecha 51"/>
          <p:cNvCxnSpPr/>
          <p:nvPr/>
        </p:nvCxnSpPr>
        <p:spPr>
          <a:xfrm>
            <a:off x="4616144" y="371620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Igual que 52"/>
          <p:cNvSpPr/>
          <p:nvPr/>
        </p:nvSpPr>
        <p:spPr>
          <a:xfrm rot="5400000">
            <a:off x="4425525" y="4370012"/>
            <a:ext cx="381237" cy="204551"/>
          </a:xfrm>
          <a:prstGeom prst="mathEqual">
            <a:avLst>
              <a:gd name="adj1" fmla="val 23520"/>
              <a:gd name="adj2" fmla="val 2373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4473574" y="45909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8</a:t>
            </a:r>
            <a:endParaRPr lang="es-ES" sz="2800" b="1" baseline="30000" dirty="0"/>
          </a:p>
        </p:txBody>
      </p:sp>
      <p:sp>
        <p:nvSpPr>
          <p:cNvPr id="55" name="CuadroTexto 54"/>
          <p:cNvSpPr txBox="1"/>
          <p:nvPr/>
        </p:nvSpPr>
        <p:spPr>
          <a:xfrm>
            <a:off x="3923967" y="29207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0000"/>
                </a:solidFill>
              </a:rPr>
              <a:t>1</a:t>
            </a:r>
            <a:endParaRPr lang="es-ES" sz="6000" dirty="0">
              <a:solidFill>
                <a:srgbClr val="FF0000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4001023" y="3841056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r>
              <a:rPr lang="es-ES" sz="2800" b="1" baseline="30000" dirty="0" smtClean="0"/>
              <a:t>4</a:t>
            </a:r>
            <a:endParaRPr lang="es-ES" sz="2800" b="1" baseline="30000" dirty="0"/>
          </a:p>
        </p:txBody>
      </p:sp>
      <p:cxnSp>
        <p:nvCxnSpPr>
          <p:cNvPr id="57" name="Conector recto de flecha 56"/>
          <p:cNvCxnSpPr/>
          <p:nvPr/>
        </p:nvCxnSpPr>
        <p:spPr>
          <a:xfrm>
            <a:off x="4228881" y="371620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Igual que 57"/>
          <p:cNvSpPr/>
          <p:nvPr/>
        </p:nvSpPr>
        <p:spPr>
          <a:xfrm rot="5400000">
            <a:off x="4038262" y="4370012"/>
            <a:ext cx="381237" cy="204551"/>
          </a:xfrm>
          <a:prstGeom prst="mathEqual">
            <a:avLst>
              <a:gd name="adj1" fmla="val 23520"/>
              <a:gd name="adj2" fmla="val 2373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3884183" y="459096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16</a:t>
            </a:r>
            <a:endParaRPr lang="es-ES" sz="2800" b="1" baseline="30000" dirty="0"/>
          </a:p>
        </p:txBody>
      </p:sp>
      <p:sp>
        <p:nvSpPr>
          <p:cNvPr id="60" name="CuadroTexto 59"/>
          <p:cNvSpPr txBox="1"/>
          <p:nvPr/>
        </p:nvSpPr>
        <p:spPr>
          <a:xfrm>
            <a:off x="2770417" y="29207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0000"/>
                </a:solidFill>
              </a:rPr>
              <a:t>1</a:t>
            </a:r>
            <a:endParaRPr lang="es-ES" sz="6000" dirty="0">
              <a:solidFill>
                <a:srgbClr val="FF0000"/>
              </a:solidFill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2847473" y="3841056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2</a:t>
            </a:r>
            <a:r>
              <a:rPr lang="es-ES" sz="2800" b="1" baseline="30000" dirty="0" smtClean="0"/>
              <a:t>7</a:t>
            </a:r>
            <a:endParaRPr lang="es-ES" sz="2800" b="1" baseline="30000" dirty="0"/>
          </a:p>
        </p:txBody>
      </p:sp>
      <p:cxnSp>
        <p:nvCxnSpPr>
          <p:cNvPr id="62" name="Conector recto de flecha 61"/>
          <p:cNvCxnSpPr/>
          <p:nvPr/>
        </p:nvCxnSpPr>
        <p:spPr>
          <a:xfrm>
            <a:off x="3075331" y="371620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Igual que 62"/>
          <p:cNvSpPr/>
          <p:nvPr/>
        </p:nvSpPr>
        <p:spPr>
          <a:xfrm rot="5400000">
            <a:off x="2884712" y="4370012"/>
            <a:ext cx="381237" cy="204551"/>
          </a:xfrm>
          <a:prstGeom prst="mathEqual">
            <a:avLst>
              <a:gd name="adj1" fmla="val 23520"/>
              <a:gd name="adj2" fmla="val 2373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2699792" y="4590963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128</a:t>
            </a:r>
            <a:endParaRPr lang="es-ES" sz="2800" b="1" baseline="30000" dirty="0"/>
          </a:p>
        </p:txBody>
      </p:sp>
      <p:sp>
        <p:nvSpPr>
          <p:cNvPr id="65" name="CuadroTexto 64"/>
          <p:cNvSpPr txBox="1"/>
          <p:nvPr/>
        </p:nvSpPr>
        <p:spPr>
          <a:xfrm>
            <a:off x="35496" y="6341258"/>
            <a:ext cx="472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3</a:t>
            </a:r>
            <a:r>
              <a:rPr lang="es-ES" sz="2400" b="1" dirty="0" smtClean="0"/>
              <a:t>. – Sumar las potencias calculadas.</a:t>
            </a:r>
            <a:endParaRPr lang="es-ES" sz="2400" b="1" dirty="0"/>
          </a:p>
        </p:txBody>
      </p:sp>
      <p:sp>
        <p:nvSpPr>
          <p:cNvPr id="66" name="Más 65"/>
          <p:cNvSpPr/>
          <p:nvPr/>
        </p:nvSpPr>
        <p:spPr>
          <a:xfrm>
            <a:off x="4314295" y="4717420"/>
            <a:ext cx="288826" cy="265757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Más 66"/>
          <p:cNvSpPr/>
          <p:nvPr/>
        </p:nvSpPr>
        <p:spPr>
          <a:xfrm>
            <a:off x="3467914" y="4728494"/>
            <a:ext cx="288826" cy="265757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Más 67"/>
          <p:cNvSpPr/>
          <p:nvPr/>
        </p:nvSpPr>
        <p:spPr>
          <a:xfrm>
            <a:off x="4891585" y="4736793"/>
            <a:ext cx="288826" cy="265757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Más 68"/>
          <p:cNvSpPr/>
          <p:nvPr/>
        </p:nvSpPr>
        <p:spPr>
          <a:xfrm>
            <a:off x="5423261" y="4723840"/>
            <a:ext cx="288826" cy="265757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Igual que 69"/>
          <p:cNvSpPr/>
          <p:nvPr/>
        </p:nvSpPr>
        <p:spPr>
          <a:xfrm>
            <a:off x="5926958" y="4771457"/>
            <a:ext cx="346136" cy="189456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6310993" y="4329746"/>
            <a:ext cx="1861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00B050"/>
                </a:solidFill>
              </a:rPr>
              <a:t>155</a:t>
            </a:r>
            <a:r>
              <a:rPr lang="es-ES" sz="3000" b="1" dirty="0" smtClean="0">
                <a:solidFill>
                  <a:srgbClr val="00B050"/>
                </a:solidFill>
              </a:rPr>
              <a:t>(10</a:t>
            </a:r>
            <a:endParaRPr lang="es-ES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"/>
                            </p:stCondLst>
                            <p:childTnLst>
                              <p:par>
                                <p:cTn id="2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 animBg="1"/>
      <p:bldP spid="35" grpId="0"/>
      <p:bldP spid="45" grpId="0"/>
      <p:bldP spid="46" grpId="0"/>
      <p:bldP spid="48" grpId="0" animBg="1"/>
      <p:bldP spid="49" grpId="0"/>
      <p:bldP spid="50" grpId="0"/>
      <p:bldP spid="51" grpId="0"/>
      <p:bldP spid="53" grpId="0" animBg="1"/>
      <p:bldP spid="54" grpId="0"/>
      <p:bldP spid="55" grpId="0"/>
      <p:bldP spid="56" grpId="0"/>
      <p:bldP spid="58" grpId="0" animBg="1"/>
      <p:bldP spid="59" grpId="0"/>
      <p:bldP spid="60" grpId="0"/>
      <p:bldP spid="61" grpId="0"/>
      <p:bldP spid="63" grpId="0" animBg="1"/>
      <p:bldP spid="64" grpId="0"/>
      <p:bldP spid="65" grpId="0"/>
      <p:bldP spid="66" grpId="1" animBg="1"/>
      <p:bldP spid="67" grpId="1" animBg="1"/>
      <p:bldP spid="68" grpId="1" animBg="1"/>
      <p:bldP spid="69" grpId="1" animBg="1"/>
      <p:bldP spid="70" grpId="1" animBg="1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ángulo redondeado 155"/>
          <p:cNvSpPr/>
          <p:nvPr/>
        </p:nvSpPr>
        <p:spPr>
          <a:xfrm>
            <a:off x="8107283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1" name="Rectángulo redondeado 160"/>
          <p:cNvSpPr/>
          <p:nvPr/>
        </p:nvSpPr>
        <p:spPr>
          <a:xfrm>
            <a:off x="470523" y="3149932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5" name="Rectángulo redondeado 154"/>
          <p:cNvSpPr/>
          <p:nvPr/>
        </p:nvSpPr>
        <p:spPr>
          <a:xfrm>
            <a:off x="7611745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0" name="Rectángulo redondeado 159"/>
          <p:cNvSpPr/>
          <p:nvPr/>
        </p:nvSpPr>
        <p:spPr>
          <a:xfrm>
            <a:off x="1092544" y="3446390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4" name="Rectángulo redondeado 153"/>
          <p:cNvSpPr/>
          <p:nvPr/>
        </p:nvSpPr>
        <p:spPr>
          <a:xfrm>
            <a:off x="7119657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9" name="Rectángulo redondeado 158"/>
          <p:cNvSpPr/>
          <p:nvPr/>
        </p:nvSpPr>
        <p:spPr>
          <a:xfrm>
            <a:off x="1625731" y="3732854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Rectángulo redondeado 152"/>
          <p:cNvSpPr/>
          <p:nvPr/>
        </p:nvSpPr>
        <p:spPr>
          <a:xfrm>
            <a:off x="6631218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8" name="Rectángulo redondeado 157"/>
          <p:cNvSpPr/>
          <p:nvPr/>
        </p:nvSpPr>
        <p:spPr>
          <a:xfrm>
            <a:off x="2279873" y="4005561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Rectángulo redondeado 151"/>
          <p:cNvSpPr/>
          <p:nvPr/>
        </p:nvSpPr>
        <p:spPr>
          <a:xfrm>
            <a:off x="6142090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7" name="Rectángulo redondeado 156"/>
          <p:cNvSpPr/>
          <p:nvPr/>
        </p:nvSpPr>
        <p:spPr>
          <a:xfrm>
            <a:off x="2903341" y="4299329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Rectángulo redondeado 149"/>
          <p:cNvSpPr/>
          <p:nvPr/>
        </p:nvSpPr>
        <p:spPr>
          <a:xfrm>
            <a:off x="3460869" y="4596699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Rectángulo redondeado 150"/>
          <p:cNvSpPr/>
          <p:nvPr/>
        </p:nvSpPr>
        <p:spPr>
          <a:xfrm>
            <a:off x="5655439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4673638" y="3379162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Rectángulo redondeado 147"/>
          <p:cNvSpPr/>
          <p:nvPr/>
        </p:nvSpPr>
        <p:spPr>
          <a:xfrm>
            <a:off x="4165337" y="4925337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Rectángulo redondeado 148"/>
          <p:cNvSpPr/>
          <p:nvPr/>
        </p:nvSpPr>
        <p:spPr>
          <a:xfrm>
            <a:off x="5160535" y="3441437"/>
            <a:ext cx="45824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9" name="Rectángulo redondeado 138"/>
          <p:cNvSpPr/>
          <p:nvPr/>
        </p:nvSpPr>
        <p:spPr>
          <a:xfrm>
            <a:off x="4734300" y="4884400"/>
            <a:ext cx="470532" cy="4359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CuadroTexto 60"/>
          <p:cNvSpPr txBox="1"/>
          <p:nvPr/>
        </p:nvSpPr>
        <p:spPr>
          <a:xfrm>
            <a:off x="4615347" y="319121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00B050"/>
                </a:solidFill>
              </a:rPr>
              <a:t>1</a:t>
            </a:r>
            <a:endParaRPr lang="es-ES" sz="6000" b="1" dirty="0">
              <a:solidFill>
                <a:srgbClr val="00B05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3571" y="1412776"/>
            <a:ext cx="77768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Paso de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Decimal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Binario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13898" y="2132856"/>
            <a:ext cx="8916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3">
                    <a:lumMod val="50000"/>
                  </a:schemeClr>
                </a:solidFill>
              </a:rPr>
              <a:t>Método de las divisiones sucesivas por 2</a:t>
            </a:r>
            <a:endParaRPr lang="es-E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496" y="5289842"/>
            <a:ext cx="901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1. – “DIVISIÓN ENTERA” por 2 hasta que el cociente sea menor que 2.</a:t>
            </a:r>
            <a:endParaRPr lang="es-ES" sz="24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5496" y="5815550"/>
            <a:ext cx="8373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2. – Coger todos los restos y el último cociente en orden inverso.</a:t>
            </a:r>
            <a:endParaRPr lang="es-ES" sz="2400" b="1" dirty="0"/>
          </a:p>
        </p:txBody>
      </p:sp>
      <p:sp>
        <p:nvSpPr>
          <p:cNvPr id="65" name="CuadroTexto 64"/>
          <p:cNvSpPr txBox="1"/>
          <p:nvPr/>
        </p:nvSpPr>
        <p:spPr>
          <a:xfrm>
            <a:off x="35496" y="6341258"/>
            <a:ext cx="773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3</a:t>
            </a:r>
            <a:r>
              <a:rPr lang="es-ES" sz="2400" b="1" dirty="0" smtClean="0"/>
              <a:t>. – Completar con ceros por la izquierda hasta tener 8 bits.</a:t>
            </a:r>
            <a:endParaRPr lang="es-ES" sz="2400" b="1" dirty="0"/>
          </a:p>
        </p:txBody>
      </p:sp>
      <p:sp>
        <p:nvSpPr>
          <p:cNvPr id="71" name="CuadroTexto 70"/>
          <p:cNvSpPr txBox="1"/>
          <p:nvPr/>
        </p:nvSpPr>
        <p:spPr>
          <a:xfrm>
            <a:off x="7212532" y="2537995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00B050"/>
                </a:solidFill>
              </a:rPr>
              <a:t>215</a:t>
            </a:r>
            <a:r>
              <a:rPr lang="es-ES" sz="3000" b="1" dirty="0" smtClean="0">
                <a:solidFill>
                  <a:srgbClr val="00B050"/>
                </a:solidFill>
              </a:rPr>
              <a:t>(10</a:t>
            </a:r>
            <a:endParaRPr lang="es-ES" sz="3000" b="1" dirty="0">
              <a:solidFill>
                <a:srgbClr val="00B050"/>
              </a:solidFill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297888" y="2686134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215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017968" y="2668649"/>
            <a:ext cx="792090" cy="609398"/>
            <a:chOff x="3563888" y="3508074"/>
            <a:chExt cx="792090" cy="609398"/>
          </a:xfrm>
        </p:grpSpPr>
        <p:sp>
          <p:nvSpPr>
            <p:cNvPr id="74" name="Medio marco 73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5" name="CuadroTexto 74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81" name="CuadroTexto 80"/>
          <p:cNvSpPr txBox="1"/>
          <p:nvPr/>
        </p:nvSpPr>
        <p:spPr>
          <a:xfrm>
            <a:off x="917502" y="2995966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107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82" name="Grupo 81"/>
          <p:cNvGrpSpPr/>
          <p:nvPr/>
        </p:nvGrpSpPr>
        <p:grpSpPr>
          <a:xfrm>
            <a:off x="1637582" y="2978481"/>
            <a:ext cx="792090" cy="609398"/>
            <a:chOff x="3563888" y="3508074"/>
            <a:chExt cx="792090" cy="609398"/>
          </a:xfrm>
        </p:grpSpPr>
        <p:sp>
          <p:nvSpPr>
            <p:cNvPr id="83" name="Medio marco 82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4" name="CuadroTexto 83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86" name="CuadroTexto 85"/>
          <p:cNvSpPr txBox="1"/>
          <p:nvPr/>
        </p:nvSpPr>
        <p:spPr>
          <a:xfrm>
            <a:off x="1546185" y="3292013"/>
            <a:ext cx="1107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53	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87" name="Grupo 86"/>
          <p:cNvGrpSpPr/>
          <p:nvPr/>
        </p:nvGrpSpPr>
        <p:grpSpPr>
          <a:xfrm>
            <a:off x="2266265" y="3274528"/>
            <a:ext cx="792090" cy="609398"/>
            <a:chOff x="3563888" y="3508074"/>
            <a:chExt cx="792090" cy="609398"/>
          </a:xfrm>
        </p:grpSpPr>
        <p:sp>
          <p:nvSpPr>
            <p:cNvPr id="88" name="Medio marco 87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1" name="CuadroTexto 90"/>
          <p:cNvSpPr txBox="1"/>
          <p:nvPr/>
        </p:nvSpPr>
        <p:spPr>
          <a:xfrm>
            <a:off x="2190148" y="3590501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26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92" name="Grupo 91"/>
          <p:cNvGrpSpPr/>
          <p:nvPr/>
        </p:nvGrpSpPr>
        <p:grpSpPr>
          <a:xfrm>
            <a:off x="2910228" y="3573016"/>
            <a:ext cx="792090" cy="609398"/>
            <a:chOff x="3563888" y="3508074"/>
            <a:chExt cx="792090" cy="609398"/>
          </a:xfrm>
        </p:grpSpPr>
        <p:sp>
          <p:nvSpPr>
            <p:cNvPr id="93" name="Medio marco 92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94" name="CuadroTexto 93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6" name="CuadroTexto 95"/>
          <p:cNvSpPr txBox="1"/>
          <p:nvPr/>
        </p:nvSpPr>
        <p:spPr>
          <a:xfrm>
            <a:off x="2849391" y="3878533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13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97" name="Grupo 96"/>
          <p:cNvGrpSpPr/>
          <p:nvPr/>
        </p:nvGrpSpPr>
        <p:grpSpPr>
          <a:xfrm>
            <a:off x="3569471" y="3861048"/>
            <a:ext cx="792090" cy="609398"/>
            <a:chOff x="3563888" y="3508074"/>
            <a:chExt cx="792090" cy="609398"/>
          </a:xfrm>
        </p:grpSpPr>
        <p:sp>
          <p:nvSpPr>
            <p:cNvPr id="98" name="Medio marco 97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99" name="CuadroTexto 98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01" name="CuadroTexto 100"/>
          <p:cNvSpPr txBox="1"/>
          <p:nvPr/>
        </p:nvSpPr>
        <p:spPr>
          <a:xfrm>
            <a:off x="3509038" y="417491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6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102" name="Grupo 101"/>
          <p:cNvGrpSpPr/>
          <p:nvPr/>
        </p:nvGrpSpPr>
        <p:grpSpPr>
          <a:xfrm>
            <a:off x="4229118" y="4157427"/>
            <a:ext cx="792090" cy="609398"/>
            <a:chOff x="3563888" y="3508074"/>
            <a:chExt cx="792090" cy="609398"/>
          </a:xfrm>
        </p:grpSpPr>
        <p:sp>
          <p:nvSpPr>
            <p:cNvPr id="103" name="Medio marco 102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4" name="CuadroTexto 103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06" name="CuadroTexto 105"/>
          <p:cNvSpPr txBox="1"/>
          <p:nvPr/>
        </p:nvSpPr>
        <p:spPr>
          <a:xfrm>
            <a:off x="4183965" y="449327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3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107" name="Grupo 106"/>
          <p:cNvGrpSpPr/>
          <p:nvPr/>
        </p:nvGrpSpPr>
        <p:grpSpPr>
          <a:xfrm>
            <a:off x="4904045" y="4475786"/>
            <a:ext cx="792090" cy="609398"/>
            <a:chOff x="3563888" y="3508074"/>
            <a:chExt cx="792090" cy="609398"/>
          </a:xfrm>
        </p:grpSpPr>
        <p:sp>
          <p:nvSpPr>
            <p:cNvPr id="108" name="Medio marco 107"/>
            <p:cNvSpPr/>
            <p:nvPr/>
          </p:nvSpPr>
          <p:spPr>
            <a:xfrm rot="16200000">
              <a:off x="3807898" y="3418320"/>
              <a:ext cx="304071" cy="792088"/>
            </a:xfrm>
            <a:prstGeom prst="halfFrame">
              <a:avLst>
                <a:gd name="adj1" fmla="val 20105"/>
                <a:gd name="adj2" fmla="val 1307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9" name="CuadroTexto 108"/>
            <p:cNvSpPr txBox="1"/>
            <p:nvPr/>
          </p:nvSpPr>
          <p:spPr>
            <a:xfrm>
              <a:off x="3563888" y="3508074"/>
              <a:ext cx="380232" cy="609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solidFill>
                    <a:srgbClr val="0070C0"/>
                  </a:solidFill>
                </a:rPr>
                <a:t>2</a:t>
              </a:r>
              <a:endParaRPr lang="es-ES" sz="3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11" name="CuadroTexto 110"/>
          <p:cNvSpPr txBox="1"/>
          <p:nvPr/>
        </p:nvSpPr>
        <p:spPr>
          <a:xfrm>
            <a:off x="4788024" y="479715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1</a:t>
            </a:r>
            <a:endParaRPr lang="es-ES" sz="3000" b="1" dirty="0">
              <a:solidFill>
                <a:srgbClr val="00B05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67543" y="2948638"/>
            <a:ext cx="466981" cy="612182"/>
            <a:chOff x="467543" y="2948638"/>
            <a:chExt cx="466981" cy="612182"/>
          </a:xfrm>
        </p:grpSpPr>
        <p:sp>
          <p:nvSpPr>
            <p:cNvPr id="115" name="CuadroTexto 114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Arco de bloque 10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1087157" y="3240623"/>
            <a:ext cx="466981" cy="612182"/>
            <a:chOff x="467543" y="2948638"/>
            <a:chExt cx="466981" cy="612182"/>
          </a:xfrm>
        </p:grpSpPr>
        <p:sp>
          <p:nvSpPr>
            <p:cNvPr id="117" name="CuadroTexto 116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8" name="Arco de bloque 117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19" name="Grupo 118"/>
          <p:cNvGrpSpPr/>
          <p:nvPr/>
        </p:nvGrpSpPr>
        <p:grpSpPr>
          <a:xfrm>
            <a:off x="1627710" y="3535800"/>
            <a:ext cx="466981" cy="612182"/>
            <a:chOff x="467543" y="2948638"/>
            <a:chExt cx="466981" cy="612182"/>
          </a:xfrm>
        </p:grpSpPr>
        <p:sp>
          <p:nvSpPr>
            <p:cNvPr id="120" name="CuadroTexto 119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1" name="Arco de bloque 120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22" name="Grupo 121"/>
          <p:cNvGrpSpPr/>
          <p:nvPr/>
        </p:nvGrpSpPr>
        <p:grpSpPr>
          <a:xfrm>
            <a:off x="2276537" y="3831211"/>
            <a:ext cx="466981" cy="612182"/>
            <a:chOff x="467543" y="2948638"/>
            <a:chExt cx="466981" cy="612182"/>
          </a:xfrm>
        </p:grpSpPr>
        <p:sp>
          <p:nvSpPr>
            <p:cNvPr id="123" name="CuadroTexto 122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0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4" name="Arco de bloque 123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25" name="Grupo 124"/>
          <p:cNvGrpSpPr/>
          <p:nvPr/>
        </p:nvGrpSpPr>
        <p:grpSpPr>
          <a:xfrm>
            <a:off x="2903341" y="4131164"/>
            <a:ext cx="466981" cy="612182"/>
            <a:chOff x="467543" y="2948638"/>
            <a:chExt cx="466981" cy="612182"/>
          </a:xfrm>
        </p:grpSpPr>
        <p:sp>
          <p:nvSpPr>
            <p:cNvPr id="126" name="CuadroTexto 125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7" name="Arco de bloque 126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Grupo 127"/>
          <p:cNvGrpSpPr/>
          <p:nvPr/>
        </p:nvGrpSpPr>
        <p:grpSpPr>
          <a:xfrm>
            <a:off x="3470343" y="4430056"/>
            <a:ext cx="466981" cy="612182"/>
            <a:chOff x="467543" y="2948638"/>
            <a:chExt cx="466981" cy="612182"/>
          </a:xfrm>
        </p:grpSpPr>
        <p:sp>
          <p:nvSpPr>
            <p:cNvPr id="129" name="CuadroTexto 128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0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0" name="Arco de bloque 129"/>
            <p:cNvSpPr/>
            <p:nvPr/>
          </p:nvSpPr>
          <p:spPr>
            <a:xfrm flipV="1">
              <a:off x="467543" y="2948638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31" name="Grupo 130"/>
          <p:cNvGrpSpPr/>
          <p:nvPr/>
        </p:nvGrpSpPr>
        <p:grpSpPr>
          <a:xfrm>
            <a:off x="4173695" y="4761034"/>
            <a:ext cx="466981" cy="612182"/>
            <a:chOff x="467543" y="2960004"/>
            <a:chExt cx="466981" cy="612182"/>
          </a:xfrm>
        </p:grpSpPr>
        <p:sp>
          <p:nvSpPr>
            <p:cNvPr id="132" name="CuadroTexto 131"/>
            <p:cNvSpPr txBox="1"/>
            <p:nvPr/>
          </p:nvSpPr>
          <p:spPr>
            <a:xfrm>
              <a:off x="505644" y="2994630"/>
              <a:ext cx="380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Arco de bloque 132"/>
            <p:cNvSpPr/>
            <p:nvPr/>
          </p:nvSpPr>
          <p:spPr>
            <a:xfrm flipV="1">
              <a:off x="467543" y="2960004"/>
              <a:ext cx="466981" cy="612182"/>
            </a:xfrm>
            <a:prstGeom prst="blockArc">
              <a:avLst>
                <a:gd name="adj1" fmla="val 10800000"/>
                <a:gd name="adj2" fmla="val 21530399"/>
                <a:gd name="adj3" fmla="val 1065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8536038" y="3532266"/>
            <a:ext cx="5004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solidFill>
                  <a:srgbClr val="00B050"/>
                </a:solidFill>
              </a:rPr>
              <a:t>(2</a:t>
            </a:r>
            <a:endParaRPr lang="es-ES" sz="3000" dirty="0"/>
          </a:p>
        </p:txBody>
      </p:sp>
      <p:sp>
        <p:nvSpPr>
          <p:cNvPr id="6" name="Rectángulo 5"/>
          <p:cNvSpPr/>
          <p:nvPr/>
        </p:nvSpPr>
        <p:spPr>
          <a:xfrm>
            <a:off x="4254836" y="5164487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3" name="Rectángulo 112"/>
          <p:cNvSpPr/>
          <p:nvPr/>
        </p:nvSpPr>
        <p:spPr>
          <a:xfrm>
            <a:off x="3554129" y="4839592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4" name="Rectángulo 113"/>
          <p:cNvSpPr/>
          <p:nvPr/>
        </p:nvSpPr>
        <p:spPr>
          <a:xfrm>
            <a:off x="2979040" y="4530147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4" name="Rectángulo 133"/>
          <p:cNvSpPr/>
          <p:nvPr/>
        </p:nvSpPr>
        <p:spPr>
          <a:xfrm>
            <a:off x="2356290" y="4233679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1701889" y="3946019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1155551" y="3639988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7" name="Rectángulo 136"/>
          <p:cNvSpPr/>
          <p:nvPr/>
        </p:nvSpPr>
        <p:spPr>
          <a:xfrm>
            <a:off x="559054" y="3355935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</a:t>
            </a:r>
            <a:endParaRPr lang="es-E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105913" y="3191219"/>
            <a:ext cx="574196" cy="1087711"/>
            <a:chOff x="5105913" y="3191219"/>
            <a:chExt cx="574196" cy="1087711"/>
          </a:xfrm>
        </p:grpSpPr>
        <p:grpSp>
          <p:nvGrpSpPr>
            <p:cNvPr id="62" name="Grupo 61"/>
            <p:cNvGrpSpPr/>
            <p:nvPr/>
          </p:nvGrpSpPr>
          <p:grpSpPr>
            <a:xfrm>
              <a:off x="5105913" y="3191219"/>
              <a:ext cx="574196" cy="1015663"/>
              <a:chOff x="413935" y="2622503"/>
              <a:chExt cx="574196" cy="1015663"/>
            </a:xfrm>
          </p:grpSpPr>
          <p:sp>
            <p:nvSpPr>
              <p:cNvPr id="63" name="CuadroTexto 62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es-E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64" name="Arco de bloque 63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1" name="Rectángulo 140"/>
            <p:cNvSpPr/>
            <p:nvPr/>
          </p:nvSpPr>
          <p:spPr>
            <a:xfrm>
              <a:off x="5251049" y="3940376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1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596479" y="3191219"/>
            <a:ext cx="574196" cy="1093354"/>
            <a:chOff x="5596479" y="3191219"/>
            <a:chExt cx="574196" cy="1093354"/>
          </a:xfrm>
        </p:grpSpPr>
        <p:grpSp>
          <p:nvGrpSpPr>
            <p:cNvPr id="66" name="Grupo 65"/>
            <p:cNvGrpSpPr/>
            <p:nvPr/>
          </p:nvGrpSpPr>
          <p:grpSpPr>
            <a:xfrm>
              <a:off x="5596479" y="3191219"/>
              <a:ext cx="574196" cy="1015663"/>
              <a:chOff x="413935" y="2622503"/>
              <a:chExt cx="574196" cy="1015663"/>
            </a:xfrm>
          </p:grpSpPr>
          <p:sp>
            <p:nvSpPr>
              <p:cNvPr id="67" name="CuadroTexto 66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68" name="Arco de bloque 67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2" name="Rectángulo 141"/>
            <p:cNvSpPr/>
            <p:nvPr/>
          </p:nvSpPr>
          <p:spPr>
            <a:xfrm>
              <a:off x="5744575" y="3946019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087045" y="3191219"/>
            <a:ext cx="574196" cy="1086560"/>
            <a:chOff x="6087045" y="3191219"/>
            <a:chExt cx="574196" cy="1086560"/>
          </a:xfrm>
        </p:grpSpPr>
        <p:grpSp>
          <p:nvGrpSpPr>
            <p:cNvPr id="69" name="Grupo 68"/>
            <p:cNvGrpSpPr/>
            <p:nvPr/>
          </p:nvGrpSpPr>
          <p:grpSpPr>
            <a:xfrm>
              <a:off x="6087045" y="3191219"/>
              <a:ext cx="574196" cy="1015663"/>
              <a:chOff x="413935" y="2622503"/>
              <a:chExt cx="574196" cy="1015663"/>
            </a:xfrm>
          </p:grpSpPr>
          <p:sp>
            <p:nvSpPr>
              <p:cNvPr id="70" name="CuadroTexto 69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es-E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73" name="Arco de bloque 72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3" name="Rectángulo 142"/>
            <p:cNvSpPr/>
            <p:nvPr/>
          </p:nvSpPr>
          <p:spPr>
            <a:xfrm>
              <a:off x="6235753" y="3939225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3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577611" y="3191219"/>
            <a:ext cx="574196" cy="1093354"/>
            <a:chOff x="6577611" y="3191219"/>
            <a:chExt cx="574196" cy="1093354"/>
          </a:xfrm>
        </p:grpSpPr>
        <p:grpSp>
          <p:nvGrpSpPr>
            <p:cNvPr id="76" name="Grupo 75"/>
            <p:cNvGrpSpPr/>
            <p:nvPr/>
          </p:nvGrpSpPr>
          <p:grpSpPr>
            <a:xfrm>
              <a:off x="6577611" y="3191219"/>
              <a:ext cx="574196" cy="1015663"/>
              <a:chOff x="413935" y="2622503"/>
              <a:chExt cx="574196" cy="1015663"/>
            </a:xfrm>
          </p:grpSpPr>
          <p:sp>
            <p:nvSpPr>
              <p:cNvPr id="77" name="CuadroTexto 76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78" name="Arco de bloque 77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4" name="Rectángulo 143"/>
            <p:cNvSpPr/>
            <p:nvPr/>
          </p:nvSpPr>
          <p:spPr>
            <a:xfrm>
              <a:off x="6733938" y="3946019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4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7068177" y="3191219"/>
            <a:ext cx="574196" cy="1086560"/>
            <a:chOff x="7068177" y="3191219"/>
            <a:chExt cx="574196" cy="1086560"/>
          </a:xfrm>
        </p:grpSpPr>
        <p:grpSp>
          <p:nvGrpSpPr>
            <p:cNvPr id="79" name="Grupo 78"/>
            <p:cNvGrpSpPr/>
            <p:nvPr/>
          </p:nvGrpSpPr>
          <p:grpSpPr>
            <a:xfrm>
              <a:off x="7068177" y="3191219"/>
              <a:ext cx="574196" cy="1015663"/>
              <a:chOff x="413935" y="2622503"/>
              <a:chExt cx="574196" cy="1015663"/>
            </a:xfrm>
          </p:grpSpPr>
          <p:sp>
            <p:nvSpPr>
              <p:cNvPr id="80" name="CuadroTexto 79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es-E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85" name="Arco de bloque 84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5" name="Rectángulo 144"/>
            <p:cNvSpPr/>
            <p:nvPr/>
          </p:nvSpPr>
          <p:spPr>
            <a:xfrm>
              <a:off x="7232123" y="3939225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5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558743" y="3191219"/>
            <a:ext cx="574196" cy="1093354"/>
            <a:chOff x="7558743" y="3191219"/>
            <a:chExt cx="574196" cy="1093354"/>
          </a:xfrm>
        </p:grpSpPr>
        <p:grpSp>
          <p:nvGrpSpPr>
            <p:cNvPr id="105" name="Grupo 104"/>
            <p:cNvGrpSpPr/>
            <p:nvPr/>
          </p:nvGrpSpPr>
          <p:grpSpPr>
            <a:xfrm>
              <a:off x="7558743" y="3191219"/>
              <a:ext cx="574196" cy="1015663"/>
              <a:chOff x="413935" y="2622503"/>
              <a:chExt cx="574196" cy="1015663"/>
            </a:xfrm>
          </p:grpSpPr>
          <p:sp>
            <p:nvSpPr>
              <p:cNvPr id="110" name="CuadroTexto 109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es-E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2" name="Arco de bloque 111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6" name="Rectángulo 145"/>
            <p:cNvSpPr/>
            <p:nvPr/>
          </p:nvSpPr>
          <p:spPr>
            <a:xfrm>
              <a:off x="7685798" y="3946019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6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8049308" y="3191219"/>
            <a:ext cx="574196" cy="1094827"/>
            <a:chOff x="8049308" y="3191219"/>
            <a:chExt cx="574196" cy="1094827"/>
          </a:xfrm>
        </p:grpSpPr>
        <p:grpSp>
          <p:nvGrpSpPr>
            <p:cNvPr id="90" name="Grupo 89"/>
            <p:cNvGrpSpPr/>
            <p:nvPr/>
          </p:nvGrpSpPr>
          <p:grpSpPr>
            <a:xfrm>
              <a:off x="8049308" y="3191219"/>
              <a:ext cx="574196" cy="1015663"/>
              <a:chOff x="413935" y="2622503"/>
              <a:chExt cx="574196" cy="1015663"/>
            </a:xfrm>
          </p:grpSpPr>
          <p:sp>
            <p:nvSpPr>
              <p:cNvPr id="95" name="CuadroTexto 94"/>
              <p:cNvSpPr txBox="1"/>
              <p:nvPr/>
            </p:nvSpPr>
            <p:spPr>
              <a:xfrm>
                <a:off x="413935" y="262250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es-E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0" name="Arco de bloque 99"/>
              <p:cNvSpPr/>
              <p:nvPr/>
            </p:nvSpPr>
            <p:spPr>
              <a:xfrm flipV="1">
                <a:off x="467543" y="2960004"/>
                <a:ext cx="466981" cy="612182"/>
              </a:xfrm>
              <a:prstGeom prst="blockArc">
                <a:avLst>
                  <a:gd name="adj1" fmla="val 10800000"/>
                  <a:gd name="adj2" fmla="val 21530399"/>
                  <a:gd name="adj3" fmla="val 1065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7" name="Rectángulo 146"/>
            <p:cNvSpPr/>
            <p:nvPr/>
          </p:nvSpPr>
          <p:spPr>
            <a:xfrm>
              <a:off x="8209852" y="3947492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7</a:t>
              </a:r>
              <a:endParaRPr lang="es-E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7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5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61" grpId="0" animBg="1"/>
      <p:bldP spid="161" grpId="1" animBg="1"/>
      <p:bldP spid="155" grpId="0" animBg="1"/>
      <p:bldP spid="155" grpId="1" animBg="1"/>
      <p:bldP spid="160" grpId="0" animBg="1"/>
      <p:bldP spid="160" grpId="1" animBg="1"/>
      <p:bldP spid="154" grpId="0" animBg="1"/>
      <p:bldP spid="154" grpId="1" animBg="1"/>
      <p:bldP spid="159" grpId="0" animBg="1"/>
      <p:bldP spid="159" grpId="1" animBg="1"/>
      <p:bldP spid="153" grpId="0" animBg="1"/>
      <p:bldP spid="153" grpId="1" animBg="1"/>
      <p:bldP spid="158" grpId="0" animBg="1"/>
      <p:bldP spid="158" grpId="1" animBg="1"/>
      <p:bldP spid="152" grpId="0" animBg="1"/>
      <p:bldP spid="152" grpId="1" animBg="1"/>
      <p:bldP spid="157" grpId="0" animBg="1"/>
      <p:bldP spid="157" grpId="1" animBg="1"/>
      <p:bldP spid="150" grpId="0" animBg="1"/>
      <p:bldP spid="150" grpId="1" animBg="1"/>
      <p:bldP spid="151" grpId="0" animBg="1"/>
      <p:bldP spid="151" grpId="1" animBg="1"/>
      <p:bldP spid="7" grpId="0" animBg="1"/>
      <p:bldP spid="7" grpId="1" animBg="1"/>
      <p:bldP spid="148" grpId="0" animBg="1"/>
      <p:bldP spid="148" grpId="1" animBg="1"/>
      <p:bldP spid="149" grpId="0" animBg="1"/>
      <p:bldP spid="149" grpId="1" animBg="1"/>
      <p:bldP spid="139" grpId="0" animBg="1"/>
      <p:bldP spid="139" grpId="1" animBg="1"/>
      <p:bldP spid="61" grpId="0"/>
      <p:bldP spid="5" grpId="0"/>
      <p:bldP spid="18" grpId="0"/>
      <p:bldP spid="18" grpId="1"/>
      <p:bldP spid="19" grpId="0"/>
      <p:bldP spid="28" grpId="0"/>
      <p:bldP spid="65" grpId="0"/>
      <p:bldP spid="71" grpId="0"/>
      <p:bldP spid="72" grpId="0"/>
      <p:bldP spid="81" grpId="0"/>
      <p:bldP spid="86" grpId="0"/>
      <p:bldP spid="91" grpId="0"/>
      <p:bldP spid="96" grpId="0"/>
      <p:bldP spid="101" grpId="0"/>
      <p:bldP spid="106" grpId="0"/>
      <p:bldP spid="111" grpId="0"/>
      <p:bldP spid="3" grpId="0"/>
      <p:bldP spid="6" grpId="0"/>
      <p:bldP spid="113" grpId="0"/>
      <p:bldP spid="114" grpId="0"/>
      <p:bldP spid="134" grpId="0"/>
      <p:bldP spid="135" grpId="0"/>
      <p:bldP spid="136" grpId="0"/>
      <p:bldP spid="1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886" y="1412776"/>
            <a:ext cx="8916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Paso de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Binario a Hexadecimal: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52056" y="2132856"/>
            <a:ext cx="8639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3">
                    <a:lumMod val="50000"/>
                  </a:schemeClr>
                </a:solidFill>
              </a:rPr>
              <a:t>Método: Separación en grupos de 4 bits</a:t>
            </a:r>
            <a:endParaRPr lang="es-E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496" y="4911551"/>
            <a:ext cx="426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1. – Separar en grupos de 4 bits.</a:t>
            </a:r>
            <a:endParaRPr lang="es-ES" sz="24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5496" y="5377474"/>
            <a:ext cx="772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2. – Calcular el nº decimal al que corresponde cada NIBBLE.</a:t>
            </a:r>
            <a:endParaRPr lang="es-ES" sz="2400" b="1" dirty="0"/>
          </a:p>
        </p:txBody>
      </p:sp>
      <p:sp>
        <p:nvSpPr>
          <p:cNvPr id="138" name="CuadroTexto 137"/>
          <p:cNvSpPr txBox="1"/>
          <p:nvPr/>
        </p:nvSpPr>
        <p:spPr>
          <a:xfrm>
            <a:off x="3884781" y="2636912"/>
            <a:ext cx="2055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/>
              <a:t>1011</a:t>
            </a:r>
            <a:r>
              <a:rPr lang="es-ES" sz="3000" dirty="0" smtClean="0"/>
              <a:t>(2</a:t>
            </a:r>
            <a:endParaRPr lang="es-ES" sz="3000" dirty="0"/>
          </a:p>
        </p:txBody>
      </p:sp>
      <p:sp>
        <p:nvSpPr>
          <p:cNvPr id="140" name="CuadroTexto 139"/>
          <p:cNvSpPr txBox="1"/>
          <p:nvPr/>
        </p:nvSpPr>
        <p:spPr>
          <a:xfrm>
            <a:off x="2352264" y="2636912"/>
            <a:ext cx="1742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/>
              <a:t>1001</a:t>
            </a:r>
            <a:endParaRPr lang="es-ES" sz="3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44042" y="2614738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3     2     1     0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60245" y="2614738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3     2     1     0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2332968" y="2995785"/>
            <a:ext cx="4520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(2</a:t>
            </a:r>
            <a:endParaRPr lang="es-ES" sz="3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575537" y="3368231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2</a:t>
            </a:r>
            <a:r>
              <a:rPr lang="es-ES" sz="3000" baseline="30000" dirty="0" smtClean="0"/>
              <a:t>3 </a:t>
            </a:r>
            <a:r>
              <a:rPr lang="es-ES" sz="3000" dirty="0" smtClean="0"/>
              <a:t>    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2</a:t>
            </a:r>
            <a:r>
              <a:rPr lang="es-ES" sz="3000" baseline="30000" dirty="0" smtClean="0"/>
              <a:t>1 </a:t>
            </a:r>
            <a:r>
              <a:rPr lang="es-ES" sz="3000" dirty="0" smtClean="0"/>
              <a:t>2</a:t>
            </a:r>
            <a:r>
              <a:rPr lang="es-ES" sz="3000" baseline="30000" dirty="0" smtClean="0"/>
              <a:t>0</a:t>
            </a:r>
            <a:endParaRPr lang="es-ES" sz="3000" baseline="30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71017" y="3368231"/>
            <a:ext cx="1701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2</a:t>
            </a:r>
            <a:r>
              <a:rPr lang="es-ES" sz="3000" baseline="30000" dirty="0" smtClean="0"/>
              <a:t>3 </a:t>
            </a:r>
            <a:r>
              <a:rPr lang="es-ES" sz="3000" dirty="0" smtClean="0"/>
              <a:t>    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    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2</a:t>
            </a:r>
            <a:r>
              <a:rPr lang="es-ES" sz="3000" baseline="30000" dirty="0" smtClean="0"/>
              <a:t>0</a:t>
            </a:r>
            <a:endParaRPr lang="es-ES" sz="3000" baseline="30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575537" y="3688243"/>
            <a:ext cx="152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8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    </a:t>
            </a:r>
            <a:r>
              <a:rPr lang="es-ES" sz="3000" baseline="30000" dirty="0" smtClean="0"/>
              <a:t>   </a:t>
            </a:r>
            <a:r>
              <a:rPr lang="es-ES" sz="3000" dirty="0" smtClean="0"/>
              <a:t>2</a:t>
            </a:r>
            <a:r>
              <a:rPr lang="es-ES" sz="3000" baseline="30000" dirty="0" smtClean="0"/>
              <a:t>   </a:t>
            </a:r>
            <a:r>
              <a:rPr lang="es-ES" sz="3000" dirty="0" smtClean="0"/>
              <a:t>1</a:t>
            </a:r>
            <a:endParaRPr lang="es-ES" sz="3000" baseline="30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71017" y="3688243"/>
            <a:ext cx="1614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8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  </a:t>
            </a:r>
            <a:r>
              <a:rPr lang="es-ES" sz="1000" dirty="0" smtClean="0"/>
              <a:t> </a:t>
            </a:r>
            <a:r>
              <a:rPr lang="es-ES" sz="3000" dirty="0" smtClean="0"/>
              <a:t>   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    </a:t>
            </a:r>
            <a:r>
              <a:rPr lang="es-ES" sz="3000" baseline="30000" dirty="0" smtClean="0"/>
              <a:t> </a:t>
            </a:r>
            <a:r>
              <a:rPr lang="es-ES" sz="3000" dirty="0" smtClean="0"/>
              <a:t>1</a:t>
            </a:r>
            <a:endParaRPr lang="es-ES" sz="3000" baseline="30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863569" y="3691002"/>
            <a:ext cx="2327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+     </a:t>
            </a:r>
            <a:r>
              <a:rPr lang="es-ES" sz="2000" dirty="0" smtClean="0"/>
              <a:t> </a:t>
            </a:r>
            <a:r>
              <a:rPr lang="es-ES" sz="3000" dirty="0" smtClean="0"/>
              <a:t>+   = </a:t>
            </a:r>
            <a:r>
              <a:rPr lang="es-ES" sz="3000" b="1" dirty="0" smtClean="0"/>
              <a:t>11</a:t>
            </a:r>
            <a:r>
              <a:rPr lang="es-ES" sz="3000" b="1" baseline="-25000" dirty="0" smtClean="0"/>
              <a:t>(10</a:t>
            </a:r>
            <a:endParaRPr lang="es-ES" sz="3000" b="1" baseline="-250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531454" y="3691002"/>
            <a:ext cx="18822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+        = </a:t>
            </a:r>
            <a:r>
              <a:rPr lang="es-ES" sz="3000" b="1" dirty="0" smtClean="0"/>
              <a:t>9</a:t>
            </a:r>
            <a:r>
              <a:rPr lang="es-ES" sz="3000" b="1" baseline="-25000" dirty="0" smtClean="0"/>
              <a:t>(10</a:t>
            </a:r>
            <a:endParaRPr lang="es-ES" sz="3000" b="1" baseline="-25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275856" y="3680928"/>
            <a:ext cx="9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FF0000"/>
                </a:solidFill>
              </a:rPr>
              <a:t>= 9</a:t>
            </a:r>
            <a:r>
              <a:rPr lang="es-ES" sz="3000" b="1" baseline="-25000" dirty="0" smtClean="0">
                <a:solidFill>
                  <a:srgbClr val="FF0000"/>
                </a:solidFill>
              </a:rPr>
              <a:t>(16</a:t>
            </a:r>
            <a:endParaRPr lang="es-ES" sz="3000" b="1" baseline="-25000" dirty="0">
              <a:solidFill>
                <a:srgbClr val="FF00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100392" y="3652575"/>
            <a:ext cx="1019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>
                <a:solidFill>
                  <a:srgbClr val="FF0000"/>
                </a:solidFill>
              </a:rPr>
              <a:t>= B</a:t>
            </a:r>
            <a:r>
              <a:rPr lang="es-ES" sz="3000" b="1" baseline="-25000" dirty="0" smtClean="0">
                <a:solidFill>
                  <a:srgbClr val="FF0000"/>
                </a:solidFill>
              </a:rPr>
              <a:t>(16</a:t>
            </a:r>
            <a:endParaRPr lang="es-ES" sz="30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38937"/>
              </p:ext>
            </p:extLst>
          </p:nvPr>
        </p:nvGraphicFramePr>
        <p:xfrm>
          <a:off x="113892" y="6093296"/>
          <a:ext cx="8784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DECIMAL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15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HEXADECIMAL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9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A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B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C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D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E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F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35496" y="6165304"/>
            <a:ext cx="4847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4</a:t>
            </a:r>
            <a:r>
              <a:rPr lang="es-ES" sz="2400" b="1" dirty="0" smtClean="0"/>
              <a:t>. – Unir los dos dígitos en uno solo.</a:t>
            </a:r>
            <a:endParaRPr lang="es-ES" sz="2400" b="1" dirty="0"/>
          </a:p>
        </p:txBody>
      </p:sp>
      <p:sp>
        <p:nvSpPr>
          <p:cNvPr id="65" name="CuadroTexto 64"/>
          <p:cNvSpPr txBox="1"/>
          <p:nvPr/>
        </p:nvSpPr>
        <p:spPr>
          <a:xfrm>
            <a:off x="35496" y="5733256"/>
            <a:ext cx="703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3</a:t>
            </a:r>
            <a:r>
              <a:rPr lang="es-ES" sz="2400" b="1" dirty="0" smtClean="0"/>
              <a:t>. – Traducirlo a hexadecimal según la tabla siguiente:</a:t>
            </a:r>
            <a:endParaRPr lang="es-ES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8368233" y="3645024"/>
            <a:ext cx="441179" cy="553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solidFill>
                  <a:srgbClr val="FF0000"/>
                </a:solidFill>
              </a:rPr>
              <a:t>B</a:t>
            </a:r>
            <a:endParaRPr lang="es-ES" sz="3000" dirty="0"/>
          </a:p>
        </p:txBody>
      </p:sp>
      <p:sp>
        <p:nvSpPr>
          <p:cNvPr id="27" name="Rectángulo 26"/>
          <p:cNvSpPr/>
          <p:nvPr/>
        </p:nvSpPr>
        <p:spPr>
          <a:xfrm>
            <a:off x="3543696" y="3667090"/>
            <a:ext cx="3802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solidFill>
                  <a:srgbClr val="FF0000"/>
                </a:solidFill>
              </a:rPr>
              <a:t>9</a:t>
            </a:r>
            <a:endParaRPr lang="es-ES" sz="3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89428" y="470146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(16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16753 -4.8148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18334 -4.8148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4566 0.1226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6134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36198 0.1240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  <p:bldP spid="19" grpId="0"/>
      <p:bldP spid="28" grpId="0"/>
      <p:bldP spid="138" grpId="0"/>
      <p:bldP spid="138" grpId="1"/>
      <p:bldP spid="140" grpId="0"/>
      <p:bldP spid="140" grpId="1"/>
      <p:bldP spid="3" grpId="0"/>
      <p:bldP spid="13" grpId="0"/>
      <p:bldP spid="7" grpId="0"/>
      <p:bldP spid="8" grpId="0"/>
      <p:bldP spid="16" grpId="0"/>
      <p:bldP spid="17" grpId="0"/>
      <p:bldP spid="20" grpId="0"/>
      <p:bldP spid="21" grpId="0"/>
      <p:bldP spid="22" grpId="0"/>
      <p:bldP spid="9" grpId="0"/>
      <p:bldP spid="24" grpId="0"/>
      <p:bldP spid="25" grpId="0"/>
      <p:bldP spid="65" grpId="0"/>
      <p:bldP spid="11" grpId="0"/>
      <p:bldP spid="11" grpId="1"/>
      <p:bldP spid="27" grpId="0"/>
      <p:bldP spid="27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886" y="1412776"/>
            <a:ext cx="8916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Paso de Hexadecimal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Binario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12686" y="2132856"/>
            <a:ext cx="8318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3">
                    <a:lumMod val="50000"/>
                  </a:schemeClr>
                </a:solidFill>
              </a:rPr>
              <a:t>Método: Traducir a binario cada dígito</a:t>
            </a:r>
            <a:endParaRPr lang="es-E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496" y="4911551"/>
            <a:ext cx="849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1. – Separar cada dígito y traducirlo a decimal según la tabla vista.</a:t>
            </a:r>
            <a:endParaRPr lang="es-ES" sz="24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5496" y="5377474"/>
            <a:ext cx="935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2. – Calcular el nº binario (NIBBLE) al que corresponde cada nº decimal.</a:t>
            </a:r>
            <a:endParaRPr lang="es-ES" sz="2400" b="1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38937"/>
              </p:ext>
            </p:extLst>
          </p:nvPr>
        </p:nvGraphicFramePr>
        <p:xfrm>
          <a:off x="113892" y="6093296"/>
          <a:ext cx="8784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  <a:gridCol w="450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DECIMAL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15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HEXADECIMAL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9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A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B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C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D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E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F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" name="CuadroTexto 64"/>
          <p:cNvSpPr txBox="1"/>
          <p:nvPr/>
        </p:nvSpPr>
        <p:spPr>
          <a:xfrm>
            <a:off x="35496" y="5733256"/>
            <a:ext cx="582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3</a:t>
            </a:r>
            <a:r>
              <a:rPr lang="es-ES" sz="2400" b="1" dirty="0" smtClean="0"/>
              <a:t>. – Unir los dos </a:t>
            </a:r>
            <a:r>
              <a:rPr lang="es-ES" sz="2400" b="1" dirty="0" err="1" smtClean="0"/>
              <a:t>nibbles</a:t>
            </a:r>
            <a:r>
              <a:rPr lang="es-ES" sz="2400" b="1" dirty="0" smtClean="0"/>
              <a:t> para formar </a:t>
            </a:r>
            <a:r>
              <a:rPr lang="es-ES" sz="2400" b="1" smtClean="0"/>
              <a:t>el byte</a:t>
            </a:r>
            <a:r>
              <a:rPr lang="es-ES" sz="2400" b="1" dirty="0" smtClean="0"/>
              <a:t>.</a:t>
            </a:r>
            <a:endParaRPr lang="es-ES" sz="2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77554" y="2558806"/>
            <a:ext cx="16289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FF0000"/>
                </a:solidFill>
              </a:rPr>
              <a:t>E6</a:t>
            </a:r>
            <a:r>
              <a:rPr lang="es-ES" sz="6000" b="1" baseline="-25000" dirty="0" smtClean="0">
                <a:solidFill>
                  <a:srgbClr val="FF0000"/>
                </a:solidFill>
              </a:rPr>
              <a:t>(16</a:t>
            </a:r>
            <a:endParaRPr lang="es-ES" sz="6000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71600" y="2558313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/>
              <a:t>E</a:t>
            </a:r>
            <a:r>
              <a:rPr lang="es-ES" sz="6000" b="1" baseline="-25000" dirty="0" smtClean="0"/>
              <a:t>(16</a:t>
            </a:r>
            <a:endParaRPr lang="es-ES" sz="6000" b="1" baseline="-250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7080015" y="2558313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/>
              <a:t>6</a:t>
            </a:r>
            <a:r>
              <a:rPr lang="es-ES" sz="6000" b="1" baseline="-25000" dirty="0" smtClean="0"/>
              <a:t>(16</a:t>
            </a:r>
            <a:endParaRPr lang="es-ES" sz="6000" b="1" baseline="-250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395536" y="3454484"/>
            <a:ext cx="1050987" cy="363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14</a:t>
            </a:r>
            <a:r>
              <a:rPr lang="es-ES" sz="4000" b="1" baseline="-25000" dirty="0" smtClean="0"/>
              <a:t>(10</a:t>
            </a:r>
            <a:endParaRPr lang="es-ES" sz="4000" b="1" baseline="-250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473341" y="3454484"/>
            <a:ext cx="896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6</a:t>
            </a:r>
            <a:r>
              <a:rPr lang="es-ES" sz="4000" b="1" baseline="-25000" dirty="0" smtClean="0"/>
              <a:t>(10</a:t>
            </a:r>
            <a:endParaRPr lang="es-ES" sz="4000" b="1" baseline="-250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497943" y="3475746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= 1110</a:t>
            </a:r>
            <a:r>
              <a:rPr lang="es-ES" sz="4000" b="1" baseline="-25000" dirty="0" smtClean="0"/>
              <a:t>(2</a:t>
            </a:r>
            <a:endParaRPr lang="es-ES" sz="4000" b="1" baseline="-250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7272975" y="3475746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= 0110</a:t>
            </a:r>
            <a:r>
              <a:rPr lang="es-ES" sz="4000" b="1" baseline="-25000" dirty="0" smtClean="0"/>
              <a:t>(2</a:t>
            </a:r>
            <a:endParaRPr lang="es-ES" sz="4000" b="1" baseline="-25000" dirty="0"/>
          </a:p>
        </p:txBody>
      </p:sp>
      <p:cxnSp>
        <p:nvCxnSpPr>
          <p:cNvPr id="33" name="Conector recto de flecha 32"/>
          <p:cNvCxnSpPr/>
          <p:nvPr/>
        </p:nvCxnSpPr>
        <p:spPr>
          <a:xfrm flipH="1">
            <a:off x="827584" y="3356992"/>
            <a:ext cx="216024" cy="21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6934673" y="3376066"/>
            <a:ext cx="216024" cy="21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1864647" y="3476576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1110</a:t>
            </a:r>
            <a:endParaRPr lang="es-ES" sz="4000" b="1" baseline="-250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7637920" y="3475608"/>
            <a:ext cx="150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0110</a:t>
            </a:r>
            <a:r>
              <a:rPr lang="es-ES" sz="4000" b="1" baseline="-25000" dirty="0" smtClean="0"/>
              <a:t>(2</a:t>
            </a:r>
            <a:endParaRPr lang="es-ES" sz="4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2155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7396 0.1199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599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33854 0.1201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  <p:bldP spid="19" grpId="0"/>
      <p:bldP spid="28" grpId="0"/>
      <p:bldP spid="65" grpId="0"/>
      <p:bldP spid="14" grpId="0"/>
      <p:bldP spid="14" grpId="1"/>
      <p:bldP spid="15" grpId="0"/>
      <p:bldP spid="30" grpId="0"/>
      <p:bldP spid="31" grpId="0"/>
      <p:bldP spid="32" grpId="0"/>
      <p:bldP spid="23" grpId="0"/>
      <p:bldP spid="34" grpId="0"/>
      <p:bldP spid="39" grpId="0"/>
      <p:bldP spid="39" grpId="1"/>
      <p:bldP spid="40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886" y="1412776"/>
            <a:ext cx="8916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-Paso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Hexadecimal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Decimal: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38801" y="2604973"/>
            <a:ext cx="3861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Hexadecimal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47100" y="4014065"/>
            <a:ext cx="224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Binario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18058" y="5423157"/>
            <a:ext cx="2502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Decimal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4353340" y="3411144"/>
            <a:ext cx="432045" cy="72008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4353340" y="4820236"/>
            <a:ext cx="432045" cy="72008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9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02839" y="620688"/>
            <a:ext cx="6538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 Numéricos</a:t>
            </a:r>
            <a:endParaRPr lang="es-E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886" y="1412776"/>
            <a:ext cx="89162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-Paso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</a:t>
            </a:r>
            <a:r>
              <a:rPr lang="es-E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Decimal </a:t>
            </a: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Hexadecimal: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49818" y="5539603"/>
            <a:ext cx="3861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Hexadecimal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58117" y="3960509"/>
            <a:ext cx="224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Binario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29075" y="2381415"/>
            <a:ext cx="2502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Decimal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4364357" y="3272587"/>
            <a:ext cx="432045" cy="72008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4364357" y="4851681"/>
            <a:ext cx="432045" cy="72008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965522" y="1124744"/>
            <a:ext cx="648072" cy="655794"/>
          </a:xfrm>
          <a:prstGeom prst="roundRect">
            <a:avLst>
              <a:gd name="adj" fmla="val 3731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2965522" y="1916832"/>
            <a:ext cx="648072" cy="655794"/>
          </a:xfrm>
          <a:prstGeom prst="roundRect">
            <a:avLst>
              <a:gd name="adj" fmla="val 3731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327027" y="57398"/>
            <a:ext cx="448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INFORMACIÓN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286583" y="954594"/>
            <a:ext cx="65708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5V </a:t>
            </a:r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sym typeface="Wingdings" pitchFamily="2" charset="2"/>
              </a:rPr>
              <a:t> 1  (VERDAD / SI)</a:t>
            </a:r>
          </a:p>
          <a:p>
            <a:pPr algn="just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sym typeface="Wingdings" pitchFamily="2" charset="2"/>
              </a:rPr>
              <a:t>0</a:t>
            </a:r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sym typeface="Wingdings" pitchFamily="2" charset="2"/>
              </a:rPr>
              <a:t>V  0  (FALSO / NO)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http://www.google.es/url?sa=i&amp;source=images&amp;cd=&amp;docid=53zJfwueVbpxJM&amp;tbnid=C5QIuwecE8gWeM:&amp;ved=0CAUQjBwwAA&amp;url=http%3A%2F%2Fwww.iconhot.com%2Ficon%2Fpng%2Frrze%2F720%2Ftrue.png&amp;ei=KNVKUpbFCoTJsgbOoYHYBg&amp;psig=AFQjCNGv4BRbAd0WPHCjjkVYl5w8_6agNA&amp;ust=13807223442131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99" y="778401"/>
            <a:ext cx="1053356" cy="105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ogle.es/url?sa=i&amp;source=images&amp;cd=&amp;docid=UTAOlNb2uZsxyM&amp;tbnid=a2HVfKM8qke2ZM:&amp;ved=0CAUQjBwwAA&amp;url=http%3A%2F%2Fwww.iconhot.com%2Ficon%2Fpng%2Frrze%2F720%2Ffalse.png&amp;ei=NNVKUvTKM8TftAbAiYGYCw&amp;psig=AFQjCNGwuNhJm4GpOREYfnl-QUsXXC7lrw&amp;ust=13807223568914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21" y="1890436"/>
            <a:ext cx="818484" cy="8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71600" y="2852936"/>
            <a:ext cx="7395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Dígito </a:t>
            </a:r>
            <a:r>
              <a:rPr lang="es-ES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Binario</a:t>
            </a:r>
            <a:endParaRPr lang="es-E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" name="Picture 4" descr="http://www.google.es/url?sa=i&amp;source=images&amp;cd=&amp;docid=BcIpTrZLdwzsyM&amp;tbnid=BZLl01scVNfuiM:&amp;ved=0CAUQjBwwAA&amp;url=http%3A%2F%2Fus.123rf.com%2F400wm%2F400%2F400%2Fjlye%2Fjlye0604%2Fjlye060400063%2F373930-boton-de-la-serie-mundial-bandera--europa--espana-con-clipping-path.jpg&amp;ei=BhRMUr7SKtDAswa_vYDACw&amp;psig=AFQjCNEzTrV2vDOK4ZtUBxS0zDMd8nIAIw&amp;ust=13808039747639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40968"/>
            <a:ext cx="971599" cy="9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971600" y="4221088"/>
            <a:ext cx="7395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9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Binary</a:t>
            </a:r>
            <a:r>
              <a:rPr lang="es-ES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s-ES" sz="9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digit</a:t>
            </a:r>
            <a:endParaRPr lang="es-E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30" name="Picture 6" descr="http://www.google.com/url?sa=i&amp;source=images&amp;cd=&amp;docid=wT2vXB0hDN1-nM&amp;tbnid=UmJ-qyvSI5IliM:&amp;ved=0CAUQjBwwADgQ&amp;url=http%3A%2F%2Fsalin2007.es%2Fimages%2Fbandera-inglesa.png&amp;ei=7RNMUqn6BMqrtAbe4YCQDg&amp;psig=AFQjCNGiK9zoiMXaOtt3GtkqU5VPa3PHAw&amp;ust=13808039491469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" y="4591532"/>
            <a:ext cx="870215" cy="8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971600" y="4221088"/>
            <a:ext cx="9277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  <a:endParaRPr lang="es-E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109237" y="4221088"/>
            <a:ext cx="9277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9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it</a:t>
            </a:r>
            <a:endParaRPr lang="es-E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71600" y="4019580"/>
            <a:ext cx="739579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 bits = 1 Byte</a:t>
            </a:r>
          </a:p>
          <a:p>
            <a:pPr algn="ctr"/>
            <a:r>
              <a:rPr lang="es-E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Byte = 1 palabra</a:t>
            </a:r>
            <a:endParaRPr lang="es-E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252520" y="2572625"/>
            <a:ext cx="28487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00000001     11111110     00000001     </a:t>
            </a:r>
            <a:r>
              <a:rPr lang="es-ES" sz="3600" dirty="0" smtClean="0"/>
              <a:t>11111110</a:t>
            </a:r>
            <a:r>
              <a:rPr lang="es-ES" sz="3600" dirty="0"/>
              <a:t> </a:t>
            </a:r>
            <a:r>
              <a:rPr lang="es-ES" sz="3600" dirty="0" smtClean="0"/>
              <a:t>    00000001     </a:t>
            </a:r>
            <a:r>
              <a:rPr lang="es-ES" sz="3600" dirty="0"/>
              <a:t>11111110     00000001     </a:t>
            </a:r>
            <a:r>
              <a:rPr lang="es-ES" sz="3600" dirty="0" smtClean="0"/>
              <a:t>11111110     00000001     11111110     00000001     11111110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3232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1698 -0.25092 " pathEditMode="relative" rAng="0" ptsTypes="AA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125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32118 -0.25092 " pathEditMode="relative" rAng="0" ptsTypes="AA">
                                      <p:cBhvr>
                                        <p:cTn id="5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916 -2.22222E-6 L -4.12482 -2.22222E-6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5" grpId="0"/>
      <p:bldP spid="5" grpId="1"/>
      <p:bldP spid="13" grpId="0"/>
      <p:bldP spid="13" grpId="1"/>
      <p:bldP spid="13" grpId="2"/>
      <p:bldP spid="15" grpId="0"/>
      <p:bldP spid="15" grpId="1"/>
      <p:bldP spid="18" grpId="0"/>
      <p:bldP spid="18" grpId="1"/>
      <p:bldP spid="1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89342" y="57398"/>
            <a:ext cx="5165324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Información</a:t>
            </a:r>
          </a:p>
        </p:txBody>
      </p:sp>
      <p:pic>
        <p:nvPicPr>
          <p:cNvPr id="3" name="qué es la informació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922702"/>
            <a:ext cx="9192165" cy="51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042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88878" y="57398"/>
            <a:ext cx="972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Múltiplos de la Información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510" y="1155090"/>
            <a:ext cx="3134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 bit(b) </a:t>
            </a: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=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510" y="2098060"/>
            <a:ext cx="29578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1024 B =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510" y="3041030"/>
            <a:ext cx="33858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1024 KB </a:t>
            </a: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=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510" y="3984000"/>
            <a:ext cx="3637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1024 MB </a:t>
            </a: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=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510" y="4926970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1024 GB </a:t>
            </a: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=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510" y="5869941"/>
            <a:ext cx="30364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1024 TB </a:t>
            </a:r>
            <a:r>
              <a:rPr lang="es-E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=</a:t>
            </a:r>
            <a:endParaRPr lang="es-E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252311" y="1155090"/>
            <a:ext cx="3335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Byte (B)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131840" y="2098060"/>
            <a:ext cx="5003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es-ES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KiloByte</a:t>
            </a:r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(KB)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491880" y="3041030"/>
            <a:ext cx="58346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es-ES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MegaByte</a:t>
            </a:r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(MB)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895317" y="3984000"/>
            <a:ext cx="5270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es-ES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GigaByte</a:t>
            </a:r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(GB)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662770" y="4926970"/>
            <a:ext cx="5089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es-ES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TeraByte</a:t>
            </a:r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(TB)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203848" y="5869941"/>
            <a:ext cx="5194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es-ES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PetaByte</a:t>
            </a:r>
            <a:r>
              <a:rPr lang="es-ES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(PB)</a:t>
            </a:r>
          </a:p>
        </p:txBody>
      </p:sp>
    </p:spTree>
    <p:extLst>
      <p:ext uri="{BB962C8B-B14F-4D97-AF65-F5344CB8AC3E}">
        <p14:creationId xmlns:p14="http://schemas.microsoft.com/office/powerpoint/2010/main" val="2049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9951" y="57398"/>
            <a:ext cx="9363909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Múltiplos de la Información</a:t>
            </a:r>
          </a:p>
          <a:p>
            <a:pPr algn="ctr"/>
            <a:r>
              <a:rPr lang="es-ES" sz="5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Ejercicio de examen i</a:t>
            </a:r>
            <a:endParaRPr lang="es-ES" sz="52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844824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 tengo un MP3 de 4 GB y sé que de promedio una canción pesa 5 MB…</a:t>
            </a:r>
          </a:p>
          <a:p>
            <a:pPr algn="just"/>
            <a:endParaRPr lang="es-ES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 ¿Cuantas canciones caben en mi MP3?</a:t>
            </a: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 Estimando que la duración media de una canción es de 3 min., ¿cuántas horas de música caben? </a:t>
            </a:r>
            <a:endParaRPr lang="es-E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0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9951" y="57398"/>
            <a:ext cx="9363909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Múltiplos de la Información</a:t>
            </a:r>
          </a:p>
          <a:p>
            <a:pPr algn="ctr"/>
            <a:r>
              <a:rPr lang="es-ES" sz="5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Ejercicio de examen </a:t>
            </a:r>
            <a:r>
              <a:rPr lang="es-ES" sz="5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iI</a:t>
            </a:r>
            <a:endParaRPr lang="es-ES" sz="52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844824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 un PC de la clase de informática se han descargado todas las fotos del viaje a Italia, en total son 2,100 fotos.</a:t>
            </a: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 tengo un pendrive de 8 GB y sé que de promedio una foto pesa unos 4 MB…</a:t>
            </a: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¿Cuantas veces tendré que llenar mi pendrive para llevármelas todas? </a:t>
            </a:r>
            <a:endParaRPr lang="es-E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1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9951" y="57398"/>
            <a:ext cx="9363909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Múltiplos de la Información</a:t>
            </a:r>
          </a:p>
          <a:p>
            <a:pPr algn="ctr"/>
            <a:r>
              <a:rPr lang="es-ES" sz="5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Ejercicio de examen </a:t>
            </a:r>
            <a:r>
              <a:rPr lang="es-ES" sz="5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iII</a:t>
            </a:r>
            <a:endParaRPr lang="es-ES" sz="52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844824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 mi contrato de conexión a internet especifica que tengo una conexión de 20 Mega por </a:t>
            </a:r>
            <a:r>
              <a:rPr lang="es-ES" sz="4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sg</a:t>
            </a:r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...</a:t>
            </a: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(20 Mb/</a:t>
            </a:r>
            <a:r>
              <a:rPr lang="es-ES" sz="4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sg</a:t>
            </a:r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)</a:t>
            </a:r>
          </a:p>
          <a:p>
            <a:pPr algn="just"/>
            <a:r>
              <a:rPr lang="es-E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¿En cuanto tiempo me bajaré una película de aproximadamente 1 GB? </a:t>
            </a:r>
            <a:endParaRPr lang="es-E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7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Matrix Falling Code - Full Sequence 1920 x 1080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18058" y="57398"/>
            <a:ext cx="610789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TIPOS Información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68453" y="1124744"/>
            <a:ext cx="8357481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indent="-1143000">
              <a:buFontTx/>
              <a:buChar char="-"/>
            </a:pPr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INSTRUCCIONES</a:t>
            </a:r>
          </a:p>
          <a:p>
            <a:pPr marL="2514600" lvl="6" indent="-1143000">
              <a:buFontTx/>
              <a:buChar char="-"/>
            </a:pPr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SEÑALES DE CONTROL</a:t>
            </a:r>
          </a:p>
          <a:p>
            <a:pPr marL="2514600" lvl="6" indent="-1143000">
              <a:buFontTx/>
              <a:buChar char="-"/>
            </a:pPr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DIRECCIONES</a:t>
            </a:r>
            <a:endParaRPr lang="es-E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143000" indent="-1143000">
              <a:buFontTx/>
              <a:buChar char="-"/>
            </a:pPr>
            <a:r>
              <a:rPr lang="es-E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DATOS</a:t>
            </a:r>
          </a:p>
          <a:p>
            <a:pPr marL="2514600" lvl="3" indent="-1143000">
              <a:buFontTx/>
              <a:buChar char="-"/>
            </a:pP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NUMÉRICOS</a:t>
            </a:r>
          </a:p>
          <a:p>
            <a:pPr marL="2514600" lvl="3" indent="-1143000">
              <a:buFontTx/>
              <a:buChar char="-"/>
            </a:pPr>
            <a:r>
              <a:rPr lang="es-E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ALFANUMÉRICOS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56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</TotalTime>
  <Words>953</Words>
  <Application>Microsoft Office PowerPoint</Application>
  <PresentationFormat>Presentación en pantalla (4:3)</PresentationFormat>
  <Paragraphs>275</Paragraphs>
  <Slides>17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Profe</dc:creator>
  <cp:lastModifiedBy>Profe</cp:lastModifiedBy>
  <cp:revision>95</cp:revision>
  <dcterms:created xsi:type="dcterms:W3CDTF">2013-10-01T06:29:46Z</dcterms:created>
  <dcterms:modified xsi:type="dcterms:W3CDTF">2014-09-26T13:00:57Z</dcterms:modified>
</cp:coreProperties>
</file>