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304" r:id="rId2"/>
    <p:sldId id="256" r:id="rId3"/>
    <p:sldId id="257" r:id="rId4"/>
    <p:sldId id="258" r:id="rId5"/>
    <p:sldId id="319" r:id="rId6"/>
    <p:sldId id="259" r:id="rId7"/>
    <p:sldId id="261" r:id="rId8"/>
    <p:sldId id="320" r:id="rId9"/>
    <p:sldId id="321" r:id="rId10"/>
    <p:sldId id="265" r:id="rId11"/>
    <p:sldId id="268" r:id="rId12"/>
    <p:sldId id="262" r:id="rId13"/>
    <p:sldId id="263" r:id="rId14"/>
    <p:sldId id="264" r:id="rId15"/>
    <p:sldId id="266" r:id="rId16"/>
    <p:sldId id="267" r:id="rId17"/>
    <p:sldId id="318" r:id="rId18"/>
    <p:sldId id="270" r:id="rId19"/>
    <p:sldId id="271" r:id="rId20"/>
    <p:sldId id="269" r:id="rId21"/>
    <p:sldId id="273" r:id="rId22"/>
    <p:sldId id="274" r:id="rId23"/>
    <p:sldId id="276" r:id="rId24"/>
    <p:sldId id="275" r:id="rId25"/>
    <p:sldId id="277" r:id="rId26"/>
    <p:sldId id="278" r:id="rId27"/>
    <p:sldId id="279" r:id="rId28"/>
    <p:sldId id="280" r:id="rId29"/>
    <p:sldId id="281" r:id="rId30"/>
    <p:sldId id="283" r:id="rId31"/>
    <p:sldId id="284" r:id="rId32"/>
    <p:sldId id="322" r:id="rId33"/>
    <p:sldId id="285" r:id="rId34"/>
    <p:sldId id="286" r:id="rId35"/>
    <p:sldId id="287" r:id="rId36"/>
    <p:sldId id="289" r:id="rId37"/>
    <p:sldId id="288" r:id="rId38"/>
    <p:sldId id="291" r:id="rId39"/>
    <p:sldId id="293" r:id="rId40"/>
    <p:sldId id="297" r:id="rId41"/>
    <p:sldId id="295" r:id="rId42"/>
    <p:sldId id="294" r:id="rId43"/>
    <p:sldId id="298" r:id="rId44"/>
    <p:sldId id="299" r:id="rId45"/>
    <p:sldId id="300" r:id="rId46"/>
    <p:sldId id="301" r:id="rId47"/>
    <p:sldId id="302" r:id="rId48"/>
    <p:sldId id="303" r:id="rId49"/>
    <p:sldId id="296" r:id="rId5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180" y="5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5DB41-5A97-4CAF-8047-6E60B37C7D64}" type="datetimeFigureOut">
              <a:rPr lang="es-ES" smtClean="0"/>
              <a:t>06/11/2022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939FA9-1AD7-47FC-8E5A-FFC480679B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0193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39FA9-1AD7-47FC-8E5A-FFC480679B52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8561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39FA9-1AD7-47FC-8E5A-FFC480679B52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0835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39FA9-1AD7-47FC-8E5A-FFC480679B52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7717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39FA9-1AD7-47FC-8E5A-FFC480679B52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6175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1340-3CE3-4179-916F-FC73AB032B56}" type="datetimeFigureOut">
              <a:rPr lang="es-ES" smtClean="0"/>
              <a:t>06/11/2022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94AB-5B92-4D2F-819D-0656F2125C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3797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1340-3CE3-4179-916F-FC73AB032B56}" type="datetimeFigureOut">
              <a:rPr lang="es-ES" smtClean="0"/>
              <a:t>06/11/2022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94AB-5B92-4D2F-819D-0656F2125C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9149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1340-3CE3-4179-916F-FC73AB032B56}" type="datetimeFigureOut">
              <a:rPr lang="es-ES" smtClean="0"/>
              <a:t>06/11/2022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94AB-5B92-4D2F-819D-0656F2125C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6222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1340-3CE3-4179-916F-FC73AB032B56}" type="datetimeFigureOut">
              <a:rPr lang="es-ES" smtClean="0"/>
              <a:t>06/11/2022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94AB-5B92-4D2F-819D-0656F2125C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139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1340-3CE3-4179-916F-FC73AB032B56}" type="datetimeFigureOut">
              <a:rPr lang="es-ES" smtClean="0"/>
              <a:t>06/11/2022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94AB-5B92-4D2F-819D-0656F2125C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8686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1340-3CE3-4179-916F-FC73AB032B56}" type="datetimeFigureOut">
              <a:rPr lang="es-ES" smtClean="0"/>
              <a:t>06/11/2022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94AB-5B92-4D2F-819D-0656F2125C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140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1340-3CE3-4179-916F-FC73AB032B56}" type="datetimeFigureOut">
              <a:rPr lang="es-ES" smtClean="0"/>
              <a:t>06/11/2022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94AB-5B92-4D2F-819D-0656F2125C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7844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1340-3CE3-4179-916F-FC73AB032B56}" type="datetimeFigureOut">
              <a:rPr lang="es-ES" smtClean="0"/>
              <a:t>06/11/2022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94AB-5B92-4D2F-819D-0656F2125C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0954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1340-3CE3-4179-916F-FC73AB032B56}" type="datetimeFigureOut">
              <a:rPr lang="es-ES" smtClean="0"/>
              <a:t>06/11/2022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94AB-5B92-4D2F-819D-0656F2125C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2701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1340-3CE3-4179-916F-FC73AB032B56}" type="datetimeFigureOut">
              <a:rPr lang="es-ES" smtClean="0"/>
              <a:t>06/11/2022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94AB-5B92-4D2F-819D-0656F2125C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1038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1340-3CE3-4179-916F-FC73AB032B56}" type="datetimeFigureOut">
              <a:rPr lang="es-ES" smtClean="0"/>
              <a:t>06/11/2022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94AB-5B92-4D2F-819D-0656F2125C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5832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71000" r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21340-3CE3-4179-916F-FC73AB032B56}" type="datetimeFigureOut">
              <a:rPr lang="es-ES" smtClean="0"/>
              <a:t>06/11/2022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394AB-5B92-4D2F-819D-0656F2125C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6836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arqcompunisangil.galeon.com/aficiones2686189.html" TargetMode="External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pccomponentes.com/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ccomponentes.com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pccomponentes.com/" TargetMode="Externa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63.jp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Relationship Id="rId9" Type="http://schemas.openxmlformats.org/officeDocument/2006/relationships/image" Target="../media/image69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fertasadsl.com/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3" Type="http://schemas.openxmlformats.org/officeDocument/2006/relationships/image" Target="../media/image85.jp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10" Type="http://schemas.openxmlformats.org/officeDocument/2006/relationships/image" Target="../media/image98.png"/><Relationship Id="rId4" Type="http://schemas.openxmlformats.org/officeDocument/2006/relationships/image" Target="../media/image93.png"/><Relationship Id="rId9" Type="http://schemas.microsoft.com/office/2007/relationships/hdphoto" Target="../media/hdphoto8.wd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microsoft.com/office/2007/relationships/hdphoto" Target="../media/hdphoto9.wdp"/><Relationship Id="rId7" Type="http://schemas.openxmlformats.org/officeDocument/2006/relationships/image" Target="../media/image10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10" Type="http://schemas.openxmlformats.org/officeDocument/2006/relationships/hyperlink" Target="https://es.m.wikipedia.org/wiki/Auriculares" TargetMode="External"/><Relationship Id="rId4" Type="http://schemas.openxmlformats.org/officeDocument/2006/relationships/image" Target="../media/image100.png"/><Relationship Id="rId9" Type="http://schemas.openxmlformats.org/officeDocument/2006/relationships/hyperlink" Target="https://es.m.wikipedia.org/wiki/Sonido_estereof%C3%B3nico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7.png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1.wdp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ercambiosvirtuales.org/" TargetMode="External"/><Relationship Id="rId2" Type="http://schemas.openxmlformats.org/officeDocument/2006/relationships/hyperlink" Target="http://www.pccomponentes.com/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WPL8jY0L44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hyperlink" Target="https://www.youtube.com/watch?v=omVCf71apzQ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nanoreview.net/en/soc-list/rating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10335" y="2321005"/>
            <a:ext cx="892334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138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HARDWARE</a:t>
            </a:r>
          </a:p>
        </p:txBody>
      </p:sp>
    </p:spTree>
    <p:extLst>
      <p:ext uri="{BB962C8B-B14F-4D97-AF65-F5344CB8AC3E}">
        <p14:creationId xmlns:p14="http://schemas.microsoft.com/office/powerpoint/2010/main" val="3899024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▶ Grafeno_ Características y Aplicaciones (Graphene w_ subs) - YouTube [720p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41884"/>
            <a:ext cx="9144000" cy="5143500"/>
          </a:xfrm>
          <a:prstGeom prst="rect">
            <a:avLst/>
          </a:prstGeom>
        </p:spPr>
      </p:pic>
      <p:sp>
        <p:nvSpPr>
          <p:cNvPr id="2" name="4 Rectángulo"/>
          <p:cNvSpPr/>
          <p:nvPr/>
        </p:nvSpPr>
        <p:spPr>
          <a:xfrm>
            <a:off x="3885762" y="57398"/>
            <a:ext cx="1372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CPU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888940" y="1023308"/>
            <a:ext cx="336612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700" b="1" u="sng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El Futuro: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539551" y="1868631"/>
            <a:ext cx="80648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GRAFENO</a:t>
            </a:r>
          </a:p>
        </p:txBody>
      </p:sp>
    </p:spTree>
    <p:extLst>
      <p:ext uri="{BB962C8B-B14F-4D97-AF65-F5344CB8AC3E}">
        <p14:creationId xmlns:p14="http://schemas.microsoft.com/office/powerpoint/2010/main" val="345739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22222E-6 L -0.00347 -0.1740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18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  <p:bldP spid="16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Rectángulo"/>
          <p:cNvSpPr/>
          <p:nvPr/>
        </p:nvSpPr>
        <p:spPr>
          <a:xfrm>
            <a:off x="1588020" y="57398"/>
            <a:ext cx="596797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ESQUEMA GENERAL</a:t>
            </a:r>
          </a:p>
          <a:p>
            <a:pPr algn="ctr"/>
            <a:r>
              <a:rPr lang="es-E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DEL HARDWARE</a:t>
            </a:r>
          </a:p>
        </p:txBody>
      </p:sp>
      <p:sp>
        <p:nvSpPr>
          <p:cNvPr id="3" name="Flecha izquierda y derecha 2"/>
          <p:cNvSpPr/>
          <p:nvPr/>
        </p:nvSpPr>
        <p:spPr>
          <a:xfrm>
            <a:off x="1115616" y="2924944"/>
            <a:ext cx="6912786" cy="2232248"/>
          </a:xfrm>
          <a:prstGeom prst="leftRightArrow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BUS DE INFORMACIÓN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4391989" y="2852936"/>
            <a:ext cx="360040" cy="648072"/>
            <a:chOff x="4355976" y="2924944"/>
            <a:chExt cx="360040" cy="576064"/>
          </a:xfrm>
        </p:grpSpPr>
        <p:cxnSp>
          <p:nvCxnSpPr>
            <p:cNvPr id="6" name="Conector recto de flecha 5"/>
            <p:cNvCxnSpPr/>
            <p:nvPr/>
          </p:nvCxnSpPr>
          <p:spPr>
            <a:xfrm>
              <a:off x="4355976" y="2924944"/>
              <a:ext cx="0" cy="576064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de flecha 7"/>
            <p:cNvCxnSpPr/>
            <p:nvPr/>
          </p:nvCxnSpPr>
          <p:spPr>
            <a:xfrm flipV="1">
              <a:off x="4716016" y="2924944"/>
              <a:ext cx="0" cy="576064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ángulo redondeado 3"/>
          <p:cNvSpPr/>
          <p:nvPr/>
        </p:nvSpPr>
        <p:spPr>
          <a:xfrm>
            <a:off x="3779903" y="1916832"/>
            <a:ext cx="1584194" cy="936104"/>
          </a:xfrm>
          <a:prstGeom prst="round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CPU</a:t>
            </a:r>
            <a:endParaRPr lang="es-ES" sz="2800" dirty="0"/>
          </a:p>
        </p:txBody>
      </p:sp>
      <p:sp>
        <p:nvSpPr>
          <p:cNvPr id="10" name="Rectángulo redondeado 9"/>
          <p:cNvSpPr/>
          <p:nvPr/>
        </p:nvSpPr>
        <p:spPr>
          <a:xfrm>
            <a:off x="2651772" y="5373216"/>
            <a:ext cx="3840457" cy="1080120"/>
          </a:xfrm>
          <a:prstGeom prst="round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MEMORIAS</a:t>
            </a:r>
            <a:endParaRPr lang="es-ES" sz="2800" dirty="0"/>
          </a:p>
        </p:txBody>
      </p:sp>
      <p:grpSp>
        <p:nvGrpSpPr>
          <p:cNvPr id="11" name="Grupo 10"/>
          <p:cNvGrpSpPr/>
          <p:nvPr/>
        </p:nvGrpSpPr>
        <p:grpSpPr>
          <a:xfrm>
            <a:off x="4391989" y="4581128"/>
            <a:ext cx="360040" cy="792088"/>
            <a:chOff x="4355976" y="2924944"/>
            <a:chExt cx="360040" cy="576064"/>
          </a:xfrm>
        </p:grpSpPr>
        <p:cxnSp>
          <p:nvCxnSpPr>
            <p:cNvPr id="12" name="Conector recto de flecha 11"/>
            <p:cNvCxnSpPr/>
            <p:nvPr/>
          </p:nvCxnSpPr>
          <p:spPr>
            <a:xfrm>
              <a:off x="4355976" y="2924944"/>
              <a:ext cx="0" cy="576064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de flecha 12"/>
            <p:cNvCxnSpPr/>
            <p:nvPr/>
          </p:nvCxnSpPr>
          <p:spPr>
            <a:xfrm flipV="1">
              <a:off x="4716016" y="2924944"/>
              <a:ext cx="0" cy="576064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ángulo redondeado 13"/>
          <p:cNvSpPr/>
          <p:nvPr/>
        </p:nvSpPr>
        <p:spPr>
          <a:xfrm>
            <a:off x="179512" y="1318456"/>
            <a:ext cx="864096" cy="5445223"/>
          </a:xfrm>
          <a:prstGeom prst="round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P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E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R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I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F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É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R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I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O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</a:t>
            </a:r>
          </a:p>
        </p:txBody>
      </p:sp>
      <p:sp>
        <p:nvSpPr>
          <p:cNvPr id="15" name="Rectángulo redondeado 14"/>
          <p:cNvSpPr/>
          <p:nvPr/>
        </p:nvSpPr>
        <p:spPr>
          <a:xfrm>
            <a:off x="8060055" y="1318456"/>
            <a:ext cx="864096" cy="5445223"/>
          </a:xfrm>
          <a:prstGeom prst="round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P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E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R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I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F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É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R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I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O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73799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Rectángulo"/>
          <p:cNvSpPr/>
          <p:nvPr/>
        </p:nvSpPr>
        <p:spPr>
          <a:xfrm>
            <a:off x="2810149" y="57398"/>
            <a:ext cx="3523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MEMORIAS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967080"/>
            <a:ext cx="914400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7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Almacenan la información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79512" y="1687160"/>
            <a:ext cx="878497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R.O.M.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endParaRPr lang="es-E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M. Principal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endParaRPr lang="es-E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M. Secundaria o </a:t>
            </a:r>
            <a:b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M. Almacenamiento Masivo</a:t>
            </a:r>
          </a:p>
        </p:txBody>
      </p:sp>
    </p:spTree>
    <p:extLst>
      <p:ext uri="{BB962C8B-B14F-4D97-AF65-F5344CB8AC3E}">
        <p14:creationId xmlns:p14="http://schemas.microsoft.com/office/powerpoint/2010/main" val="244065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Rectángulo"/>
          <p:cNvSpPr/>
          <p:nvPr/>
        </p:nvSpPr>
        <p:spPr>
          <a:xfrm>
            <a:off x="2810149" y="57398"/>
            <a:ext cx="3523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MEMORIAS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967080"/>
            <a:ext cx="914400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7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R.O.M.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79512" y="1687160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Read</a:t>
            </a: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s-E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Only</a:t>
            </a: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s-E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Memory</a:t>
            </a:r>
            <a:endParaRPr lang="es-E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924" y="2506592"/>
            <a:ext cx="1838549" cy="1323755"/>
          </a:xfrm>
          <a:prstGeom prst="rect">
            <a:avLst/>
          </a:prstGeom>
        </p:spPr>
      </p:pic>
      <p:pic>
        <p:nvPicPr>
          <p:cNvPr id="1026" name="Picture 2" descr="http://galeon.hispavista.com/arqcompunisangil/img/eprom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455237"/>
            <a:ext cx="1636926" cy="142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300" y="2312446"/>
            <a:ext cx="2097777" cy="166931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0" y="3802102"/>
            <a:ext cx="9144000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3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La R.O.M. contiene programas básicos para el funcionamiento del S.I.</a:t>
            </a:r>
          </a:p>
          <a:p>
            <a:pPr algn="just"/>
            <a:endParaRPr lang="es-ES" sz="37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just"/>
            <a:r>
              <a:rPr lang="es-ES" sz="3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El programa más importante que contiene es la B.I.O.S. (BASIC INPUT OUTPUT SYSTEM)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552" y="908720"/>
            <a:ext cx="6306896" cy="4730172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850032" y="3954502"/>
            <a:ext cx="7443936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Lista y chequea el HW</a:t>
            </a:r>
          </a:p>
        </p:txBody>
      </p:sp>
    </p:spTree>
    <p:extLst>
      <p:ext uri="{BB962C8B-B14F-4D97-AF65-F5344CB8AC3E}">
        <p14:creationId xmlns:p14="http://schemas.microsoft.com/office/powerpoint/2010/main" val="384389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Rectángulo"/>
          <p:cNvSpPr/>
          <p:nvPr/>
        </p:nvSpPr>
        <p:spPr>
          <a:xfrm>
            <a:off x="2810149" y="57398"/>
            <a:ext cx="3523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MEMORIAS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967080"/>
            <a:ext cx="914400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7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Memoria Principal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79512" y="1687160"/>
            <a:ext cx="87849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Lugar de Trabajo</a:t>
            </a:r>
          </a:p>
          <a:p>
            <a:pPr algn="ctr"/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R. A. M. </a:t>
            </a:r>
            <a:r>
              <a:rPr lang="es-E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</a:t>
            </a:r>
            <a:r>
              <a:rPr lang="es-E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Random</a:t>
            </a:r>
            <a:r>
              <a:rPr lang="es-E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Access </a:t>
            </a:r>
            <a:r>
              <a:rPr lang="es-E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Memory</a:t>
            </a:r>
            <a:r>
              <a:rPr lang="es-E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)</a:t>
            </a:r>
          </a:p>
        </p:txBody>
      </p:sp>
      <p:sp>
        <p:nvSpPr>
          <p:cNvPr id="8" name="Rectángulo 7"/>
          <p:cNvSpPr/>
          <p:nvPr/>
        </p:nvSpPr>
        <p:spPr>
          <a:xfrm>
            <a:off x="0" y="442143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s-E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Es la memoria más rápida del S.I. de 1 GHz a 4 GHz</a:t>
            </a:r>
          </a:p>
          <a:p>
            <a:pPr algn="just"/>
            <a:r>
              <a:rPr lang="es-E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1 Hz = 1 instrucción leída o almacenada por </a:t>
            </a:r>
            <a:r>
              <a:rPr lang="es-E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sg</a:t>
            </a:r>
            <a:endParaRPr lang="es-ES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s-E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Capacidad de 2 GB a 64 GB por módulo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s-E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“Problema”: Es Volátil (Sin corriente está vacía)</a:t>
            </a: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s-E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Tipos:</a:t>
            </a:r>
            <a:r>
              <a:rPr lang="es-ES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ver </a:t>
            </a:r>
            <a:r>
              <a:rPr lang="es-ES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linkClick r:id="rId2"/>
              </a:rPr>
              <a:t>www.PCComponentes.com</a:t>
            </a:r>
            <a:endParaRPr lang="es-ES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53" b="89921" l="6216" r="93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852936"/>
            <a:ext cx="5145582" cy="206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0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6096" y="3206298"/>
            <a:ext cx="3762618" cy="3762618"/>
          </a:xfrm>
          <a:prstGeom prst="rect">
            <a:avLst/>
          </a:prstGeom>
        </p:spPr>
      </p:pic>
      <p:sp>
        <p:nvSpPr>
          <p:cNvPr id="2" name="4 Rectángulo"/>
          <p:cNvSpPr/>
          <p:nvPr/>
        </p:nvSpPr>
        <p:spPr>
          <a:xfrm>
            <a:off x="2810149" y="57398"/>
            <a:ext cx="3523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MEMORIAS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967080"/>
            <a:ext cx="9144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7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M. Secundaria o </a:t>
            </a:r>
          </a:p>
          <a:p>
            <a:pPr algn="ctr"/>
            <a:r>
              <a:rPr lang="es-ES" sz="37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M. de Almacenamiento Masivo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0" y="1988840"/>
            <a:ext cx="914400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Almacén</a:t>
            </a:r>
          </a:p>
          <a:p>
            <a:pPr algn="ctr"/>
            <a:r>
              <a:rPr lang="es-E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HD = </a:t>
            </a:r>
            <a:r>
              <a:rPr lang="es-E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Hard</a:t>
            </a:r>
            <a:r>
              <a:rPr lang="es-E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Disk o HDD = </a:t>
            </a:r>
            <a:r>
              <a:rPr lang="es-E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Hard</a:t>
            </a:r>
            <a:r>
              <a:rPr lang="es-E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Disk </a:t>
            </a:r>
            <a:r>
              <a:rPr lang="es-E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Device</a:t>
            </a:r>
            <a:endParaRPr lang="es-ES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0" y="4077072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s-E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Es la memoria más lenta del S.I.</a:t>
            </a: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s-E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Capacidad de 500 GB a 14 TB</a:t>
            </a: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s-E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Velocidad 5400 rpm/7200 rpm/10.000 rpm</a:t>
            </a:r>
          </a:p>
          <a:p>
            <a:pPr algn="just"/>
            <a:r>
              <a:rPr lang="es-E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      (75 Mb/</a:t>
            </a:r>
            <a:r>
              <a:rPr lang="es-E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sg</a:t>
            </a:r>
            <a:r>
              <a:rPr lang="es-E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~ 100 Mb/</a:t>
            </a:r>
            <a:r>
              <a:rPr lang="es-E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sg</a:t>
            </a:r>
            <a:r>
              <a:rPr lang="es-E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)</a:t>
            </a: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s-E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Tamaño 2,5’’ o 3,5’’</a:t>
            </a: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s-E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Tipos:</a:t>
            </a:r>
            <a:r>
              <a:rPr lang="es-ES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ver </a:t>
            </a:r>
            <a:r>
              <a:rPr lang="es-ES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linkClick r:id="rId3"/>
              </a:rPr>
              <a:t>www.PCComponentes.com</a:t>
            </a:r>
            <a:endParaRPr lang="es-ES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358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Rectángulo"/>
          <p:cNvSpPr/>
          <p:nvPr/>
        </p:nvSpPr>
        <p:spPr>
          <a:xfrm>
            <a:off x="2810149" y="57398"/>
            <a:ext cx="3523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MEMORIAS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967080"/>
            <a:ext cx="9144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7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M. Secundaria o </a:t>
            </a:r>
          </a:p>
          <a:p>
            <a:pPr algn="ctr"/>
            <a:r>
              <a:rPr lang="es-ES" sz="37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M. de Almacenamiento Masivo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0" y="198884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El sustituto del HD</a:t>
            </a:r>
          </a:p>
          <a:p>
            <a:pPr algn="ctr"/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SSD (Solid </a:t>
            </a:r>
            <a:r>
              <a:rPr lang="es-E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State</a:t>
            </a: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s-E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Device</a:t>
            </a: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)</a:t>
            </a:r>
          </a:p>
        </p:txBody>
      </p:sp>
      <p:sp>
        <p:nvSpPr>
          <p:cNvPr id="8" name="Rectángulo 7"/>
          <p:cNvSpPr/>
          <p:nvPr/>
        </p:nvSpPr>
        <p:spPr>
          <a:xfrm>
            <a:off x="0" y="442143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s-E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Es totalmente electrónico</a:t>
            </a: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s-E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Capacidad de 30 GB a 8 TB</a:t>
            </a: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s-E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Velocidad 300 Mb/</a:t>
            </a:r>
            <a:r>
              <a:rPr lang="es-E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sg</a:t>
            </a:r>
            <a:r>
              <a:rPr lang="es-E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a 700 Mb/</a:t>
            </a:r>
            <a:r>
              <a:rPr lang="es-E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sg</a:t>
            </a:r>
            <a:endParaRPr lang="es-ES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s-E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Tamaño 2.5’’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412" y="4104457"/>
            <a:ext cx="4245885" cy="292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6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1091481-CEE3-49BA-AC4C-BC34B8A16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55" b="91477" l="0" r="100000">
                        <a14:foregroundMark x1="24525" y1="45881" x2="29826" y2="47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297116"/>
            <a:ext cx="5796136" cy="3228228"/>
          </a:xfrm>
          <a:prstGeom prst="rect">
            <a:avLst/>
          </a:prstGeom>
        </p:spPr>
      </p:pic>
      <p:sp>
        <p:nvSpPr>
          <p:cNvPr id="2" name="4 Rectángulo"/>
          <p:cNvSpPr/>
          <p:nvPr/>
        </p:nvSpPr>
        <p:spPr>
          <a:xfrm>
            <a:off x="2810149" y="57398"/>
            <a:ext cx="3523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MEMORIAS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967080"/>
            <a:ext cx="9144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7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M. Secundaria o </a:t>
            </a:r>
          </a:p>
          <a:p>
            <a:pPr algn="ctr"/>
            <a:r>
              <a:rPr lang="es-ES" sz="37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M. de Almacenamiento Masivo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0" y="198884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El sustituto del SSD</a:t>
            </a:r>
          </a:p>
          <a:p>
            <a:pPr algn="ctr"/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M.2 SSD (Solid </a:t>
            </a:r>
            <a:r>
              <a:rPr lang="es-E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State</a:t>
            </a: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s-E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Device</a:t>
            </a: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)</a:t>
            </a:r>
          </a:p>
        </p:txBody>
      </p:sp>
      <p:sp>
        <p:nvSpPr>
          <p:cNvPr id="8" name="Rectángulo 7"/>
          <p:cNvSpPr/>
          <p:nvPr/>
        </p:nvSpPr>
        <p:spPr>
          <a:xfrm>
            <a:off x="0" y="442143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s-E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Es totalmente electrónico</a:t>
            </a: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s-E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Capacidad de 120 GB </a:t>
            </a:r>
            <a:r>
              <a:rPr lang="es-ES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 8 </a:t>
            </a:r>
            <a:r>
              <a:rPr lang="es-E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TB</a:t>
            </a: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s-E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Velocidad ± 2’5 Gb/</a:t>
            </a:r>
            <a:r>
              <a:rPr lang="es-E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sg</a:t>
            </a:r>
            <a:endParaRPr lang="es-ES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s-E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Tamaño 2.5’’</a:t>
            </a: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s-E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Tipos:</a:t>
            </a:r>
            <a:r>
              <a:rPr lang="es-ES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ver </a:t>
            </a:r>
            <a:r>
              <a:rPr lang="es-ES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linkClick r:id="rId5"/>
              </a:rPr>
              <a:t>www.PCComponentes.com</a:t>
            </a:r>
            <a:endParaRPr lang="es-ES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238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Rectángulo"/>
          <p:cNvSpPr/>
          <p:nvPr/>
        </p:nvSpPr>
        <p:spPr>
          <a:xfrm>
            <a:off x="2810149" y="57398"/>
            <a:ext cx="3523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MEMORIAS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967080"/>
            <a:ext cx="9144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7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INTERACCIÓN ENTRE</a:t>
            </a:r>
          </a:p>
          <a:p>
            <a:pPr algn="ctr"/>
            <a:r>
              <a:rPr lang="es-ES" sz="37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LAS MEMORIAS DEL S. I.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0" y="2550383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+mj-lt"/>
              <a:buAutoNum type="arabicPeriod"/>
            </a:pPr>
            <a:r>
              <a:rPr lang="es-E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Se activa la R.O.M.: Se lista y chequea todo el HW.</a:t>
            </a:r>
          </a:p>
          <a:p>
            <a:pPr marL="571500" indent="-571500" algn="just">
              <a:buFont typeface="+mj-lt"/>
              <a:buAutoNum type="arabicPeriod"/>
            </a:pPr>
            <a:r>
              <a:rPr lang="es-E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Se activa la R.A.M.</a:t>
            </a:r>
          </a:p>
          <a:p>
            <a:pPr marL="571500" indent="-571500" algn="just">
              <a:buFont typeface="+mj-lt"/>
              <a:buAutoNum type="arabicPeriod"/>
            </a:pPr>
            <a:r>
              <a:rPr lang="es-E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Se activa el HDD y se inicia la carga del S.O. a la R.A.M.</a:t>
            </a:r>
          </a:p>
          <a:p>
            <a:pPr marL="571500" indent="-571500" algn="just">
              <a:buFont typeface="+mj-lt"/>
              <a:buAutoNum type="arabicPeriod"/>
            </a:pPr>
            <a:r>
              <a:rPr lang="es-E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Cuando se ha pasado a la R.A.M. ya se puede trabajar.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270" y="4313336"/>
            <a:ext cx="4071461" cy="254466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656" y="4313336"/>
            <a:ext cx="4520688" cy="254466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0077" y="4313336"/>
            <a:ext cx="4523847" cy="254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1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-155122"/>
            <a:ext cx="5112568" cy="7267508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480" y="794099"/>
            <a:ext cx="3897088" cy="6077186"/>
          </a:xfrm>
          <a:prstGeom prst="rect">
            <a:avLst/>
          </a:prstGeom>
        </p:spPr>
      </p:pic>
      <p:sp>
        <p:nvSpPr>
          <p:cNvPr id="2" name="4 Rectángulo"/>
          <p:cNvSpPr/>
          <p:nvPr/>
        </p:nvSpPr>
        <p:spPr>
          <a:xfrm>
            <a:off x="2810149" y="57398"/>
            <a:ext cx="3523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MEMORIAS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967080"/>
            <a:ext cx="914400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7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PROBLEMA: “SWAPPING”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450580"/>
              </p:ext>
            </p:extLst>
          </p:nvPr>
        </p:nvGraphicFramePr>
        <p:xfrm>
          <a:off x="107504" y="1945680"/>
          <a:ext cx="3528393" cy="4795686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1761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6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9281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9281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9281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9281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9281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9281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1028360" y="1281534"/>
            <a:ext cx="14943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HDD</a:t>
            </a: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890473"/>
              </p:ext>
            </p:extLst>
          </p:nvPr>
        </p:nvGraphicFramePr>
        <p:xfrm>
          <a:off x="7113231" y="2118644"/>
          <a:ext cx="1535832" cy="469473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535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0676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676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676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0676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0676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0676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0676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Rectángulo 8"/>
          <p:cNvSpPr/>
          <p:nvPr/>
        </p:nvSpPr>
        <p:spPr>
          <a:xfrm>
            <a:off x="6797805" y="1425551"/>
            <a:ext cx="21666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R.A.M.</a:t>
            </a:r>
            <a:endParaRPr lang="es-E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32" y="2015756"/>
            <a:ext cx="632824" cy="63282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44" y="2916164"/>
            <a:ext cx="527922" cy="52792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72" y="3637564"/>
            <a:ext cx="658196" cy="65553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07" y="4417596"/>
            <a:ext cx="687370" cy="662624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301208"/>
            <a:ext cx="573539" cy="581535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000" y1="24000" x2="25667" y2="93333"/>
                        <a14:foregroundMark x1="30000" y1="94333" x2="89333" y2="93000"/>
                        <a14:foregroundMark x1="25000" y1="6333" x2="68000" y2="5667"/>
                        <a14:foregroundMark x1="68000" y1="6667" x2="89333" y2="26667"/>
                        <a14:foregroundMark x1="69000" y1="10667" x2="89333" y2="45667"/>
                        <a14:foregroundMark x1="90333" y1="42667" x2="91000" y2="92333"/>
                        <a14:foregroundMark x1="44667" y1="58000" x2="82333" y2="88333"/>
                        <a14:foregroundMark x1="50333" y1="84667" x2="90000" y2="83667"/>
                        <a14:foregroundMark x1="30667" y1="87667" x2="43000" y2="71000"/>
                        <a14:foregroundMark x1="87333" y1="70333" x2="87333" y2="80333"/>
                        <a14:foregroundMark x1="46667" y1="90333" x2="87667" y2="89333"/>
                        <a14:foregroundMark x1="51000" y1="81667" x2="79333" y2="79333"/>
                        <a14:foregroundMark x1="77667" y1="60667" x2="78000" y2="71000"/>
                        <a14:foregroundMark x1="87667" y1="67667" x2="88333" y2="93000"/>
                        <a14:foregroundMark x1="75000" y1="12000" x2="68000" y2="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712" y="6021288"/>
            <a:ext cx="625976" cy="625976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32" y="2015756"/>
            <a:ext cx="632824" cy="632824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32" y="2015756"/>
            <a:ext cx="632824" cy="63282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44" y="2916164"/>
            <a:ext cx="527922" cy="527922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32" y="2015756"/>
            <a:ext cx="632824" cy="63282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28" y="5115531"/>
            <a:ext cx="1486291" cy="85382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688" y="1853374"/>
            <a:ext cx="1695089" cy="101203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745" y="1988863"/>
            <a:ext cx="3059833" cy="4771556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72" y="3645023"/>
            <a:ext cx="658196" cy="655531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9" y="4412488"/>
            <a:ext cx="687370" cy="662624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806" y="5301208"/>
            <a:ext cx="573539" cy="581535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000" y1="24000" x2="25667" y2="93333"/>
                        <a14:foregroundMark x1="30000" y1="94333" x2="89333" y2="93000"/>
                        <a14:foregroundMark x1="25000" y1="6333" x2="68000" y2="5667"/>
                        <a14:foregroundMark x1="68000" y1="6667" x2="89333" y2="26667"/>
                        <a14:foregroundMark x1="69000" y1="10667" x2="89333" y2="45667"/>
                        <a14:foregroundMark x1="90333" y1="42667" x2="91000" y2="92333"/>
                        <a14:foregroundMark x1="44667" y1="58000" x2="82333" y2="88333"/>
                        <a14:foregroundMark x1="50333" y1="84667" x2="90000" y2="83667"/>
                        <a14:foregroundMark x1="30667" y1="87667" x2="43000" y2="71000"/>
                        <a14:foregroundMark x1="87333" y1="70333" x2="87333" y2="80333"/>
                        <a14:foregroundMark x1="46667" y1="90333" x2="87667" y2="89333"/>
                        <a14:foregroundMark x1="51000" y1="81667" x2="79333" y2="79333"/>
                        <a14:foregroundMark x1="77667" y1="60667" x2="78000" y2="71000"/>
                        <a14:foregroundMark x1="87667" y1="67667" x2="88333" y2="93000"/>
                        <a14:foregroundMark x1="75000" y1="12000" x2="68000" y2="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712" y="6018729"/>
            <a:ext cx="625976" cy="62597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10" y="6008756"/>
            <a:ext cx="897068" cy="690632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0" y="0"/>
            <a:ext cx="9144000" cy="687128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479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6 L 0.78888 0.01759 " pathEditMode="relative" rAng="0" ptsTypes="AA">
                                      <p:cBhvr>
                                        <p:cTn id="13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44" y="88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-0.00301 L 0.78854 0.11458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58" y="58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6 L 0.78888 0.21713 " pathEditMode="relative" rAng="0" ptsTypes="AA">
                                      <p:cBhvr>
                                        <p:cTn id="17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44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111E-6 L 0.78403 -0.03495 " pathEditMode="relative" rAng="0" ptsTypes="AA">
                                      <p:cBhvr>
                                        <p:cTn id="21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01" y="-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9259E-6 L 0.78437 0.28727 " pathEditMode="relative" rAng="0" ptsTypes="AA">
                                      <p:cBhvr>
                                        <p:cTn id="25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19" y="1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0.52796 0.03125 " pathEditMode="relative" rAng="0" ptsTypes="AA">
                                      <p:cBhvr>
                                        <p:cTn id="29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89" y="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64965 0.02778 " pathEditMode="relative" rAng="0" ptsTypes="AA">
                                      <p:cBhvr>
                                        <p:cTn id="33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83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0.53871 0.0173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27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403 -0.03495 L 0.24844 -0.22824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88" y="-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871 0.01736 L 0.66059 0.0794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4" y="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795 0.03125 L 5E-6 -0.25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7" y="-1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844 -0.22824 L 0.78403 0.15417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71" y="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"/>
                            </p:stCondLst>
                            <p:childTnLst>
                              <p:par>
                                <p:cTn id="12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965 0.02778 L -0.00156 -0.45949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69" y="-2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25 L 0.51997 0.13611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90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2769618" y="57398"/>
            <a:ext cx="36047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HARDWARE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0" y="1025441"/>
            <a:ext cx="914400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7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Elementos </a:t>
            </a:r>
            <a:r>
              <a:rPr lang="es-ES" sz="3700" b="1" u="sng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físicos</a:t>
            </a:r>
            <a:r>
              <a:rPr lang="es-ES" sz="37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de un sistema informático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412" y="1844824"/>
            <a:ext cx="4759176" cy="4759176"/>
          </a:xfrm>
          <a:prstGeom prst="rect">
            <a:avLst/>
          </a:prstGeom>
        </p:spPr>
      </p:pic>
      <p:pic>
        <p:nvPicPr>
          <p:cNvPr id="4" name="Imagen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36594"/>
            <a:ext cx="3348000" cy="2520000"/>
          </a:xfrm>
          <a:prstGeom prst="rect">
            <a:avLst/>
          </a:prstGeom>
        </p:spPr>
      </p:pic>
      <p:pic>
        <p:nvPicPr>
          <p:cNvPr id="9" name="Imagen 8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401" y="2936594"/>
            <a:ext cx="3348000" cy="251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2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Rectángulo"/>
          <p:cNvSpPr/>
          <p:nvPr/>
        </p:nvSpPr>
        <p:spPr>
          <a:xfrm>
            <a:off x="1588020" y="57398"/>
            <a:ext cx="596797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ESQUEMA GENERAL</a:t>
            </a:r>
          </a:p>
          <a:p>
            <a:pPr algn="ctr"/>
            <a:r>
              <a:rPr lang="es-E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DEL HARDWARE</a:t>
            </a:r>
          </a:p>
        </p:txBody>
      </p:sp>
      <p:sp>
        <p:nvSpPr>
          <p:cNvPr id="3" name="Flecha izquierda y derecha 2"/>
          <p:cNvSpPr/>
          <p:nvPr/>
        </p:nvSpPr>
        <p:spPr>
          <a:xfrm>
            <a:off x="1115616" y="2924944"/>
            <a:ext cx="6912786" cy="2232248"/>
          </a:xfrm>
          <a:prstGeom prst="leftRightArrow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BUS DE INFORMACIÓN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4391989" y="2852936"/>
            <a:ext cx="360040" cy="648072"/>
            <a:chOff x="4355976" y="2924944"/>
            <a:chExt cx="360040" cy="576064"/>
          </a:xfrm>
        </p:grpSpPr>
        <p:cxnSp>
          <p:nvCxnSpPr>
            <p:cNvPr id="6" name="Conector recto de flecha 5"/>
            <p:cNvCxnSpPr/>
            <p:nvPr/>
          </p:nvCxnSpPr>
          <p:spPr>
            <a:xfrm>
              <a:off x="4355976" y="2924944"/>
              <a:ext cx="0" cy="576064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de flecha 7"/>
            <p:cNvCxnSpPr/>
            <p:nvPr/>
          </p:nvCxnSpPr>
          <p:spPr>
            <a:xfrm flipV="1">
              <a:off x="4716016" y="2924944"/>
              <a:ext cx="0" cy="576064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ángulo redondeado 3"/>
          <p:cNvSpPr/>
          <p:nvPr/>
        </p:nvSpPr>
        <p:spPr>
          <a:xfrm>
            <a:off x="3779903" y="1916832"/>
            <a:ext cx="1584194" cy="936104"/>
          </a:xfrm>
          <a:prstGeom prst="round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CPU</a:t>
            </a:r>
            <a:endParaRPr lang="es-ES" sz="2800" dirty="0"/>
          </a:p>
        </p:txBody>
      </p:sp>
      <p:sp>
        <p:nvSpPr>
          <p:cNvPr id="10" name="Rectángulo redondeado 9"/>
          <p:cNvSpPr/>
          <p:nvPr/>
        </p:nvSpPr>
        <p:spPr>
          <a:xfrm>
            <a:off x="2651772" y="5373216"/>
            <a:ext cx="3840457" cy="1080120"/>
          </a:xfrm>
          <a:prstGeom prst="round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MEMORIAS</a:t>
            </a:r>
            <a:endParaRPr lang="es-ES" sz="2800" dirty="0"/>
          </a:p>
        </p:txBody>
      </p:sp>
      <p:grpSp>
        <p:nvGrpSpPr>
          <p:cNvPr id="11" name="Grupo 10"/>
          <p:cNvGrpSpPr/>
          <p:nvPr/>
        </p:nvGrpSpPr>
        <p:grpSpPr>
          <a:xfrm>
            <a:off x="4391989" y="4581128"/>
            <a:ext cx="360040" cy="792088"/>
            <a:chOff x="4355976" y="2924944"/>
            <a:chExt cx="360040" cy="576064"/>
          </a:xfrm>
        </p:grpSpPr>
        <p:cxnSp>
          <p:nvCxnSpPr>
            <p:cNvPr id="12" name="Conector recto de flecha 11"/>
            <p:cNvCxnSpPr/>
            <p:nvPr/>
          </p:nvCxnSpPr>
          <p:spPr>
            <a:xfrm>
              <a:off x="4355976" y="2924944"/>
              <a:ext cx="0" cy="576064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de flecha 12"/>
            <p:cNvCxnSpPr/>
            <p:nvPr/>
          </p:nvCxnSpPr>
          <p:spPr>
            <a:xfrm flipV="1">
              <a:off x="4716016" y="2924944"/>
              <a:ext cx="0" cy="576064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ángulo redondeado 13"/>
          <p:cNvSpPr/>
          <p:nvPr/>
        </p:nvSpPr>
        <p:spPr>
          <a:xfrm>
            <a:off x="179512" y="1318456"/>
            <a:ext cx="864096" cy="5445223"/>
          </a:xfrm>
          <a:prstGeom prst="round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P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E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R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I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F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É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R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I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O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</a:t>
            </a:r>
          </a:p>
        </p:txBody>
      </p:sp>
      <p:sp>
        <p:nvSpPr>
          <p:cNvPr id="15" name="Rectángulo redondeado 14"/>
          <p:cNvSpPr/>
          <p:nvPr/>
        </p:nvSpPr>
        <p:spPr>
          <a:xfrm>
            <a:off x="8060055" y="1318456"/>
            <a:ext cx="864096" cy="5445223"/>
          </a:xfrm>
          <a:prstGeom prst="round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P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E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R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I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F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É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R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I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O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68972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Rectángulo"/>
          <p:cNvSpPr/>
          <p:nvPr/>
        </p:nvSpPr>
        <p:spPr>
          <a:xfrm>
            <a:off x="2645971" y="57398"/>
            <a:ext cx="38520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PERIFÉRICOS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967080"/>
            <a:ext cx="914400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7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Introducen o sacan información del S.I.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79512" y="1687160"/>
            <a:ext cx="878497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P. Entrada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endParaRPr lang="es-E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P. Salida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endParaRPr lang="es-E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P. Entrada y Salida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12950"/>
            <a:ext cx="1417123" cy="106284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5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62494" y="1687160"/>
            <a:ext cx="1374002" cy="1314425"/>
          </a:xfrm>
          <a:prstGeom prst="rect">
            <a:avLst/>
          </a:prstGeom>
        </p:spPr>
      </p:pic>
      <p:sp>
        <p:nvSpPr>
          <p:cNvPr id="6" name="Flecha izquierda 5"/>
          <p:cNvSpPr/>
          <p:nvPr/>
        </p:nvSpPr>
        <p:spPr>
          <a:xfrm>
            <a:off x="7338008" y="2102055"/>
            <a:ext cx="978408" cy="484632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088" y="3216500"/>
            <a:ext cx="1417123" cy="106284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5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64558" y="3090710"/>
            <a:ext cx="1374002" cy="1314425"/>
          </a:xfrm>
          <a:prstGeom prst="rect">
            <a:avLst/>
          </a:prstGeom>
        </p:spPr>
      </p:pic>
      <p:sp>
        <p:nvSpPr>
          <p:cNvPr id="11" name="Flecha izquierda 10"/>
          <p:cNvSpPr/>
          <p:nvPr/>
        </p:nvSpPr>
        <p:spPr>
          <a:xfrm flipH="1">
            <a:off x="5196339" y="3428028"/>
            <a:ext cx="978408" cy="484632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981" y="5743761"/>
            <a:ext cx="1417123" cy="106284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5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72400" y="5617971"/>
            <a:ext cx="1374002" cy="1314425"/>
          </a:xfrm>
          <a:prstGeom prst="rect">
            <a:avLst/>
          </a:prstGeom>
        </p:spPr>
      </p:pic>
      <p:sp>
        <p:nvSpPr>
          <p:cNvPr id="14" name="Flecha izquierda 13"/>
          <p:cNvSpPr/>
          <p:nvPr/>
        </p:nvSpPr>
        <p:spPr>
          <a:xfrm>
            <a:off x="7847914" y="6032866"/>
            <a:ext cx="978408" cy="484632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Flecha izquierda 15"/>
          <p:cNvSpPr/>
          <p:nvPr/>
        </p:nvSpPr>
        <p:spPr>
          <a:xfrm flipH="1">
            <a:off x="4360186" y="5934477"/>
            <a:ext cx="978408" cy="484632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314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33333E-6 L -0.23784 -0.00973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92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81481E-6 L 0.24844 0.01736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13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6 L -0.37709 -0.01899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54" y="-949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L 0.38143 0.01436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1" grpId="0" animBg="1"/>
      <p:bldP spid="11" grpId="1" animBg="1"/>
      <p:bldP spid="14" grpId="0" animBg="1"/>
      <p:bldP spid="14" grpId="1" animBg="1"/>
      <p:bldP spid="16" grpId="0" animBg="1"/>
      <p:bldP spid="1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Rectángulo"/>
          <p:cNvSpPr/>
          <p:nvPr/>
        </p:nvSpPr>
        <p:spPr>
          <a:xfrm>
            <a:off x="2645971" y="57398"/>
            <a:ext cx="38520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PERIFÉRICOS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967080"/>
            <a:ext cx="914400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7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Periféricos de ENTRADA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79512" y="1687160"/>
            <a:ext cx="87849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Ratón </a:t>
            </a:r>
            <a:r>
              <a:rPr lang="es-E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(Introduce coordenadas)</a:t>
            </a:r>
            <a:endParaRPr lang="es-E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1600200" lvl="2" indent="-685800">
              <a:buFontTx/>
              <a:buChar char="-"/>
            </a:pPr>
            <a:endParaRPr lang="es-E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1600200" lvl="2" indent="-685800">
              <a:buFontTx/>
              <a:buChar char="-"/>
            </a:pP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Óptico</a:t>
            </a:r>
          </a:p>
        </p:txBody>
      </p:sp>
    </p:spTree>
    <p:extLst>
      <p:ext uri="{BB962C8B-B14F-4D97-AF65-F5344CB8AC3E}">
        <p14:creationId xmlns:p14="http://schemas.microsoft.com/office/powerpoint/2010/main" val="255038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Rectángulo"/>
          <p:cNvSpPr/>
          <p:nvPr/>
        </p:nvSpPr>
        <p:spPr>
          <a:xfrm>
            <a:off x="2645971" y="57398"/>
            <a:ext cx="38520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PERIFÉRICOS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967080"/>
            <a:ext cx="914400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7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Periféricos de ENTRADA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79512" y="1687160"/>
            <a:ext cx="878497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Otros apuntadores:</a:t>
            </a:r>
          </a:p>
          <a:p>
            <a:pPr marL="1600200" lvl="2" indent="-685800">
              <a:buFontTx/>
              <a:buChar char="-"/>
            </a:pPr>
            <a:r>
              <a:rPr lang="es-E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Trackball</a:t>
            </a:r>
            <a:endParaRPr lang="es-E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1600200" lvl="2" indent="-685800">
              <a:buFontTx/>
              <a:buChar char="-"/>
            </a:pPr>
            <a:endParaRPr lang="es-E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1600200" lvl="2" indent="-685800">
              <a:buFontTx/>
              <a:buChar char="-"/>
            </a:pPr>
            <a:endParaRPr lang="es-E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1600200" lvl="2" indent="-685800">
              <a:buFontTx/>
              <a:buChar char="-"/>
            </a:pPr>
            <a:r>
              <a:rPr lang="es-E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Touchpad</a:t>
            </a:r>
            <a:endParaRPr lang="es-E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416339"/>
            <a:ext cx="1944216" cy="194421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12201" r="16335" b="35825"/>
          <a:stretch/>
        </p:blipFill>
        <p:spPr>
          <a:xfrm>
            <a:off x="5093896" y="4776217"/>
            <a:ext cx="2808312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5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Rectángulo"/>
          <p:cNvSpPr/>
          <p:nvPr/>
        </p:nvSpPr>
        <p:spPr>
          <a:xfrm>
            <a:off x="2645971" y="57398"/>
            <a:ext cx="38520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PERIFÉRICOS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967080"/>
            <a:ext cx="914400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7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Periféricos de ENTRADA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79512" y="1687160"/>
            <a:ext cx="878497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Teclado (</a:t>
            </a:r>
            <a:r>
              <a:rPr lang="es-E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Introduce caracteres</a:t>
            </a: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)</a:t>
            </a:r>
          </a:p>
          <a:p>
            <a:pPr lvl="1"/>
            <a:endParaRPr lang="es-E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lvl="1"/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- Membrana</a:t>
            </a:r>
          </a:p>
          <a:p>
            <a:pPr lvl="1"/>
            <a:endParaRPr lang="es-E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lvl="1"/>
            <a:endParaRPr lang="es-E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lvl="1"/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- Mecánico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179" y="4865736"/>
            <a:ext cx="2987824" cy="199250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48951" r="7475" b="3800"/>
          <a:stretch/>
        </p:blipFill>
        <p:spPr>
          <a:xfrm>
            <a:off x="4751512" y="2722696"/>
            <a:ext cx="4392488" cy="186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8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Rectángulo"/>
          <p:cNvSpPr/>
          <p:nvPr/>
        </p:nvSpPr>
        <p:spPr>
          <a:xfrm>
            <a:off x="2645971" y="57398"/>
            <a:ext cx="38520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PERIFÉRICOS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967080"/>
            <a:ext cx="914400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7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Periféricos de ENTRADA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79512" y="1687160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Joystick (</a:t>
            </a:r>
            <a:r>
              <a:rPr lang="es-E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dispositivo de juego</a:t>
            </a: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86" y="2564323"/>
            <a:ext cx="3013546" cy="264604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16" y="4385842"/>
            <a:ext cx="4860032" cy="27780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471587"/>
            <a:ext cx="3040568" cy="228614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482" y="2467567"/>
            <a:ext cx="1669892" cy="185079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041" y="3441486"/>
            <a:ext cx="3531062" cy="341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4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634" y="2538482"/>
            <a:ext cx="5084036" cy="4321431"/>
          </a:xfrm>
          <a:prstGeom prst="rect">
            <a:avLst/>
          </a:prstGeom>
        </p:spPr>
      </p:pic>
      <p:sp>
        <p:nvSpPr>
          <p:cNvPr id="2" name="4 Rectángulo"/>
          <p:cNvSpPr/>
          <p:nvPr/>
        </p:nvSpPr>
        <p:spPr>
          <a:xfrm>
            <a:off x="2645971" y="57398"/>
            <a:ext cx="38520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PERIFÉRICOS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967080"/>
            <a:ext cx="914400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7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Periféricos de ENTRADA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79512" y="1687160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Micrófono</a:t>
            </a:r>
          </a:p>
        </p:txBody>
      </p:sp>
    </p:spTree>
    <p:extLst>
      <p:ext uri="{BB962C8B-B14F-4D97-AF65-F5344CB8AC3E}">
        <p14:creationId xmlns:p14="http://schemas.microsoft.com/office/powerpoint/2010/main" val="216912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Rectángulo"/>
          <p:cNvSpPr/>
          <p:nvPr/>
        </p:nvSpPr>
        <p:spPr>
          <a:xfrm>
            <a:off x="2645971" y="57398"/>
            <a:ext cx="38520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PERIFÉRICOS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967080"/>
            <a:ext cx="914400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7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Periféricos de ENTRADA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79512" y="1687160"/>
            <a:ext cx="878497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Escáner</a:t>
            </a:r>
          </a:p>
          <a:p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- Sobremesa</a:t>
            </a:r>
          </a:p>
          <a:p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   </a:t>
            </a:r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Resolución (PPP o dpi)</a:t>
            </a: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  <a:p>
            <a:endParaRPr lang="es-E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- Lector de Códigos</a:t>
            </a:r>
          </a:p>
          <a:p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  de Barra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058308"/>
            <a:ext cx="3888432" cy="291632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6136" y="1890410"/>
            <a:ext cx="2880320" cy="260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1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Rectángulo"/>
          <p:cNvSpPr/>
          <p:nvPr/>
        </p:nvSpPr>
        <p:spPr>
          <a:xfrm>
            <a:off x="2645971" y="57398"/>
            <a:ext cx="38520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PERIFÉRICOS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967080"/>
            <a:ext cx="914400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7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Periféricos de ENTRADA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79512" y="1687160"/>
            <a:ext cx="878497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Webcam</a:t>
            </a:r>
          </a:p>
          <a:p>
            <a:pPr lvl="1"/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- Cámara de Video</a:t>
            </a:r>
          </a:p>
          <a:p>
            <a:pPr lvl="1"/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- Cámara de Fotos</a:t>
            </a:r>
          </a:p>
          <a:p>
            <a:pPr lvl="1"/>
            <a:endParaRPr lang="es-E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lvl="1"/>
            <a:r>
              <a:rPr lang="es-E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Nº</a:t>
            </a: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MEGAPÍXELES</a:t>
            </a:r>
          </a:p>
          <a:p>
            <a:pPr lvl="1"/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Tamaño del píxel</a:t>
            </a:r>
          </a:p>
          <a:p>
            <a:pPr lvl="1"/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6665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Rectángulo"/>
          <p:cNvSpPr/>
          <p:nvPr/>
        </p:nvSpPr>
        <p:spPr>
          <a:xfrm>
            <a:off x="2645971" y="57398"/>
            <a:ext cx="38520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PERIFÉRICOS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967080"/>
            <a:ext cx="914400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7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Periféricos de SALIDA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79512" y="1687160"/>
            <a:ext cx="878497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Impresora </a:t>
            </a:r>
            <a:r>
              <a:rPr lang="es-E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(según su consumible)</a:t>
            </a:r>
          </a:p>
          <a:p>
            <a:endParaRPr lang="es-E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lvl="1"/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- Matricial  </a:t>
            </a: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Wingdings" panose="05000000000000000000" pitchFamily="2" charset="2"/>
              </a:rPr>
              <a:t> Cinta</a:t>
            </a:r>
          </a:p>
          <a:p>
            <a:pPr lvl="1"/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- Inyección  </a:t>
            </a: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Wingdings" panose="05000000000000000000" pitchFamily="2" charset="2"/>
              </a:rPr>
              <a:t> Tinta</a:t>
            </a:r>
          </a:p>
          <a:p>
            <a:pPr lvl="1"/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- Láser  </a:t>
            </a: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Wingdings" panose="05000000000000000000" pitchFamily="2" charset="2"/>
              </a:rPr>
              <a:t> Tóner</a:t>
            </a:r>
          </a:p>
          <a:p>
            <a:pPr lvl="1"/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- Térmica  </a:t>
            </a: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Wingdings" panose="05000000000000000000" pitchFamily="2" charset="2"/>
              </a:rPr>
              <a:t> Calor</a:t>
            </a:r>
            <a:endParaRPr lang="es-E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lvl="1"/>
            <a:endParaRPr lang="es-E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456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Rectángulo"/>
          <p:cNvSpPr/>
          <p:nvPr/>
        </p:nvSpPr>
        <p:spPr>
          <a:xfrm>
            <a:off x="1588020" y="57398"/>
            <a:ext cx="596797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ESQUEMA GENERAL</a:t>
            </a:r>
          </a:p>
          <a:p>
            <a:pPr algn="ctr"/>
            <a:r>
              <a:rPr lang="es-E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DEL HARDWARE</a:t>
            </a:r>
          </a:p>
        </p:txBody>
      </p:sp>
      <p:sp>
        <p:nvSpPr>
          <p:cNvPr id="3" name="Flecha izquierda y derecha 2"/>
          <p:cNvSpPr/>
          <p:nvPr/>
        </p:nvSpPr>
        <p:spPr>
          <a:xfrm>
            <a:off x="1115616" y="2924944"/>
            <a:ext cx="6912786" cy="2232248"/>
          </a:xfrm>
          <a:prstGeom prst="leftRightArrow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BUS DE INFORMACIÓN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4391989" y="2852936"/>
            <a:ext cx="360040" cy="648072"/>
            <a:chOff x="4355976" y="2924944"/>
            <a:chExt cx="360040" cy="576064"/>
          </a:xfrm>
        </p:grpSpPr>
        <p:cxnSp>
          <p:nvCxnSpPr>
            <p:cNvPr id="6" name="Conector recto de flecha 5"/>
            <p:cNvCxnSpPr/>
            <p:nvPr/>
          </p:nvCxnSpPr>
          <p:spPr>
            <a:xfrm>
              <a:off x="4355976" y="2924944"/>
              <a:ext cx="0" cy="576064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de flecha 7"/>
            <p:cNvCxnSpPr/>
            <p:nvPr/>
          </p:nvCxnSpPr>
          <p:spPr>
            <a:xfrm flipV="1">
              <a:off x="4716016" y="2924944"/>
              <a:ext cx="0" cy="576064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ángulo redondeado 3"/>
          <p:cNvSpPr/>
          <p:nvPr/>
        </p:nvSpPr>
        <p:spPr>
          <a:xfrm>
            <a:off x="3779903" y="1916832"/>
            <a:ext cx="1584194" cy="936104"/>
          </a:xfrm>
          <a:prstGeom prst="round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CPU</a:t>
            </a:r>
            <a:endParaRPr lang="es-ES" sz="2800" dirty="0"/>
          </a:p>
        </p:txBody>
      </p:sp>
      <p:sp>
        <p:nvSpPr>
          <p:cNvPr id="10" name="Rectángulo redondeado 9"/>
          <p:cNvSpPr/>
          <p:nvPr/>
        </p:nvSpPr>
        <p:spPr>
          <a:xfrm>
            <a:off x="2651772" y="5373216"/>
            <a:ext cx="3840457" cy="1080120"/>
          </a:xfrm>
          <a:prstGeom prst="round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MEMORIAS</a:t>
            </a:r>
            <a:endParaRPr lang="es-ES" sz="2800" dirty="0"/>
          </a:p>
        </p:txBody>
      </p:sp>
      <p:grpSp>
        <p:nvGrpSpPr>
          <p:cNvPr id="11" name="Grupo 10"/>
          <p:cNvGrpSpPr/>
          <p:nvPr/>
        </p:nvGrpSpPr>
        <p:grpSpPr>
          <a:xfrm>
            <a:off x="4391989" y="4581128"/>
            <a:ext cx="360040" cy="792088"/>
            <a:chOff x="4355976" y="2924944"/>
            <a:chExt cx="360040" cy="576064"/>
          </a:xfrm>
        </p:grpSpPr>
        <p:cxnSp>
          <p:nvCxnSpPr>
            <p:cNvPr id="12" name="Conector recto de flecha 11"/>
            <p:cNvCxnSpPr/>
            <p:nvPr/>
          </p:nvCxnSpPr>
          <p:spPr>
            <a:xfrm>
              <a:off x="4355976" y="2924944"/>
              <a:ext cx="0" cy="576064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de flecha 12"/>
            <p:cNvCxnSpPr/>
            <p:nvPr/>
          </p:nvCxnSpPr>
          <p:spPr>
            <a:xfrm flipV="1">
              <a:off x="4716016" y="2924944"/>
              <a:ext cx="0" cy="576064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ángulo redondeado 13"/>
          <p:cNvSpPr/>
          <p:nvPr/>
        </p:nvSpPr>
        <p:spPr>
          <a:xfrm>
            <a:off x="179512" y="1318456"/>
            <a:ext cx="864096" cy="5445223"/>
          </a:xfrm>
          <a:prstGeom prst="round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P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E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R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I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F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É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R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I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O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</a:t>
            </a:r>
          </a:p>
        </p:txBody>
      </p:sp>
      <p:sp>
        <p:nvSpPr>
          <p:cNvPr id="15" name="Rectángulo redondeado 14"/>
          <p:cNvSpPr/>
          <p:nvPr/>
        </p:nvSpPr>
        <p:spPr>
          <a:xfrm>
            <a:off x="8060055" y="1318456"/>
            <a:ext cx="864096" cy="5445223"/>
          </a:xfrm>
          <a:prstGeom prst="round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P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E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R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I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F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É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R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I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O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28223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 animBg="1"/>
      <p:bldP spid="14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AE59B1EA-7843-44A8-B1C6-301C68A8901F}"/>
              </a:ext>
            </a:extLst>
          </p:cNvPr>
          <p:cNvSpPr/>
          <p:nvPr/>
        </p:nvSpPr>
        <p:spPr>
          <a:xfrm>
            <a:off x="0" y="980728"/>
            <a:ext cx="9144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s-E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Altavoz </a:t>
            </a:r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 </a:t>
            </a:r>
            <a:r>
              <a:rPr lang="es-E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Sistemas de altavoces:</a:t>
            </a:r>
            <a:endParaRPr lang="es-E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lvl="8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2.0 </a:t>
            </a:r>
            <a:r>
              <a:rPr lang="es-E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Stereo</a:t>
            </a:r>
            <a:endParaRPr lang="es-E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lvl="8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2.1 </a:t>
            </a:r>
            <a:r>
              <a:rPr lang="es-E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Stereo</a:t>
            </a:r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+ Subwoofer </a:t>
            </a:r>
          </a:p>
          <a:p>
            <a:pPr lvl="8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5.1 Home Cinema</a:t>
            </a:r>
          </a:p>
          <a:p>
            <a:pPr lvl="8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7.1</a:t>
            </a:r>
          </a:p>
          <a:p>
            <a:pPr lvl="8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7.2</a:t>
            </a:r>
          </a:p>
          <a:p>
            <a:pPr lvl="8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9.1</a:t>
            </a:r>
          </a:p>
          <a:p>
            <a:pPr lvl="8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7.1.4 Home Dolby </a:t>
            </a:r>
            <a:r>
              <a:rPr lang="es-E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Atmos</a:t>
            </a:r>
            <a:endParaRPr lang="es-E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0" lvl="8" algn="just"/>
            <a:r>
              <a:rPr lang="es-E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“En el cine Dolby </a:t>
            </a:r>
            <a:r>
              <a:rPr lang="es-E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Atmos</a:t>
            </a:r>
            <a:r>
              <a:rPr lang="es-E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puede llevar hasta 64 canales independientes, para renderizar el sonido con la precisión requerida en un entorno tridimensional real”.</a:t>
            </a:r>
          </a:p>
        </p:txBody>
      </p:sp>
      <p:sp>
        <p:nvSpPr>
          <p:cNvPr id="2" name="4 Rectángulo"/>
          <p:cNvSpPr/>
          <p:nvPr/>
        </p:nvSpPr>
        <p:spPr>
          <a:xfrm>
            <a:off x="2645971" y="-99392"/>
            <a:ext cx="38520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PERIFÉRICOS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20688"/>
            <a:ext cx="914400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7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Periféricos de SALIDA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BE29983-6CBF-49CB-B364-B843D1312D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0" t="19305" r="9909" b="20785"/>
          <a:stretch/>
        </p:blipFill>
        <p:spPr>
          <a:xfrm rot="16200000">
            <a:off x="566054" y="3314890"/>
            <a:ext cx="2736304" cy="201115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95308E6-3762-43B4-8434-2E901ADAE7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71" y="2708820"/>
            <a:ext cx="3305670" cy="322329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EB9DD68-ABDC-4E76-B795-22A992413E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3" b="19551"/>
          <a:stretch/>
        </p:blipFill>
        <p:spPr>
          <a:xfrm>
            <a:off x="0" y="2996952"/>
            <a:ext cx="3868412" cy="264703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CCB4A14-70EA-4A2A-9FDC-E422CAB674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5" y="2972458"/>
            <a:ext cx="3674320" cy="279248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81AD7A6-C1B9-4F67-9FFF-49C1299AFA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713" y="4221089"/>
            <a:ext cx="4347799" cy="26642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AD136FF-47A9-4ECC-B3F8-47CF40D0A5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910" y="1772816"/>
            <a:ext cx="5627490" cy="336711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B4F0B2E-5054-4401-A886-24700828B5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27" y="1726650"/>
            <a:ext cx="7038705" cy="396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5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Rectángulo"/>
          <p:cNvSpPr/>
          <p:nvPr/>
        </p:nvSpPr>
        <p:spPr>
          <a:xfrm>
            <a:off x="2645971" y="57398"/>
            <a:ext cx="38520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PERIFÉRICOS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967080"/>
            <a:ext cx="914400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7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Periféricos de SALIDA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79512" y="1687160"/>
            <a:ext cx="878497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Monitor</a:t>
            </a:r>
            <a:endParaRPr lang="es-E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- CRT (</a:t>
            </a:r>
            <a:r>
              <a:rPr lang="es-E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Cathode</a:t>
            </a:r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s-E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Ray</a:t>
            </a:r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s-E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Tube</a:t>
            </a:r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)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- LCD o TFT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- Plasma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- LED o OLED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- QLED o </a:t>
            </a:r>
            <a:r>
              <a:rPr lang="es-E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NanoCell</a:t>
            </a:r>
            <a:endParaRPr lang="es-E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521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51C45C2-CD6F-45A9-AF8B-EA3782F05F91}"/>
              </a:ext>
            </a:extLst>
          </p:cNvPr>
          <p:cNvSpPr/>
          <p:nvPr/>
        </p:nvSpPr>
        <p:spPr>
          <a:xfrm>
            <a:off x="-108520" y="616034"/>
            <a:ext cx="907300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Monitor</a:t>
            </a:r>
            <a:endParaRPr lang="es-E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- Tamaño: de la diagonal en “ (2,54 cm)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- Resolución: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	HD (1.920 x 1080 píxeles)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	4K o </a:t>
            </a:r>
            <a:r>
              <a:rPr lang="es-E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UHD</a:t>
            </a:r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(3840 x 2160 píxeles)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	8K (7680 x 4320 píxeles)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- Refresco: veces que actualizan las 				imágenes cada segundo(Hz)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- </a:t>
            </a:r>
            <a:r>
              <a:rPr lang="es-E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SmartTV</a:t>
            </a:r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 Ejecutar aplicaciones/Navegar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- Aspecto:  4:3 ,  16:9 ,  21:9</a:t>
            </a:r>
          </a:p>
          <a:p>
            <a:pPr lvl="1"/>
            <a:endParaRPr lang="es-E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37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Rectángulo"/>
          <p:cNvSpPr/>
          <p:nvPr/>
        </p:nvSpPr>
        <p:spPr>
          <a:xfrm>
            <a:off x="2645971" y="57398"/>
            <a:ext cx="38520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PERIFÉRICOS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967080"/>
            <a:ext cx="914400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7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Periféricos de ENTRADA/SALIDA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79512" y="1687160"/>
            <a:ext cx="87849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Multifunción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Comunicaciones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Almacenamiento</a:t>
            </a:r>
            <a:endParaRPr lang="es-E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052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Rectángulo"/>
          <p:cNvSpPr/>
          <p:nvPr/>
        </p:nvSpPr>
        <p:spPr>
          <a:xfrm>
            <a:off x="2645971" y="57398"/>
            <a:ext cx="38520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PERIFÉRICOS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79512" y="1687160"/>
            <a:ext cx="87849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Multifunción</a:t>
            </a:r>
            <a:endParaRPr lang="es-E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- Impresora + Escáner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- Pantalla táctil (Capacitiva y Resistiva)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52400" y="967080"/>
            <a:ext cx="914400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7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Periféricos de ENTRADA/SALIDA</a:t>
            </a:r>
          </a:p>
        </p:txBody>
      </p:sp>
    </p:spTree>
    <p:extLst>
      <p:ext uri="{BB962C8B-B14F-4D97-AF65-F5344CB8AC3E}">
        <p14:creationId xmlns:p14="http://schemas.microsoft.com/office/powerpoint/2010/main" val="42969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Rectángulo"/>
          <p:cNvSpPr/>
          <p:nvPr/>
        </p:nvSpPr>
        <p:spPr>
          <a:xfrm>
            <a:off x="2645971" y="57398"/>
            <a:ext cx="38520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PERIFÉRICOS</a:t>
            </a:r>
          </a:p>
        </p:txBody>
      </p:sp>
      <p:sp>
        <p:nvSpPr>
          <p:cNvPr id="9" name="Rectángulo 8"/>
          <p:cNvSpPr/>
          <p:nvPr/>
        </p:nvSpPr>
        <p:spPr>
          <a:xfrm>
            <a:off x="0" y="1484784"/>
            <a:ext cx="9144000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s-ES" sz="54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Comunicaciones</a:t>
            </a:r>
            <a:endParaRPr lang="es-ES" sz="4000" b="1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</a:endParaRPr>
          </a:p>
          <a:p>
            <a:pPr lvl="1"/>
            <a:r>
              <a:rPr lang="es-ES" sz="36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	- Fax (14’4 Kb/s)</a:t>
            </a:r>
          </a:p>
          <a:p>
            <a:pPr lvl="1"/>
            <a:r>
              <a:rPr lang="es-ES" sz="36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	- Módem (56 Kb/s)</a:t>
            </a:r>
          </a:p>
          <a:p>
            <a:pPr lvl="1"/>
            <a:r>
              <a:rPr lang="es-ES" sz="36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	- </a:t>
            </a:r>
            <a:r>
              <a:rPr lang="es-ES" sz="36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Router</a:t>
            </a:r>
            <a:r>
              <a:rPr lang="es-ES" sz="36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 (20 Mb/s)</a:t>
            </a:r>
          </a:p>
          <a:p>
            <a:pPr lvl="1"/>
            <a:r>
              <a:rPr lang="es-ES" sz="36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	- Cable/Módem (Fibra óptica 600Mb/s)</a:t>
            </a:r>
          </a:p>
          <a:p>
            <a:pPr lvl="1" algn="r"/>
            <a:r>
              <a:rPr lang="es-ES" sz="105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		</a:t>
            </a:r>
            <a:r>
              <a:rPr lang="es-ES" sz="20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hlinkClick r:id="rId2"/>
              </a:rPr>
              <a:t>http://www.ofertasadsl.com/</a:t>
            </a:r>
            <a:endParaRPr lang="es-ES" sz="2000" b="1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</a:endParaRPr>
          </a:p>
          <a:p>
            <a:pPr lvl="1"/>
            <a:r>
              <a:rPr lang="es-ES" sz="36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	- Tarjeta de Red (10-100-1000 Mb/s)</a:t>
            </a:r>
          </a:p>
          <a:p>
            <a:pPr lvl="1"/>
            <a:r>
              <a:rPr lang="es-ES" sz="36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	- Adaptador WIFI: 2’4GHz b/g/n – 5GHz </a:t>
            </a:r>
            <a:r>
              <a:rPr lang="es-ES" sz="36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ac</a:t>
            </a:r>
            <a:endParaRPr lang="es-ES" sz="3600" b="1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</a:endParaRPr>
          </a:p>
          <a:p>
            <a:pPr lvl="1"/>
            <a:r>
              <a:rPr lang="es-ES" sz="36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   	- AP / </a:t>
            </a:r>
            <a:r>
              <a:rPr lang="es-ES" sz="36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Router</a:t>
            </a:r>
            <a:r>
              <a:rPr lang="es-ES" sz="36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 </a:t>
            </a:r>
            <a:r>
              <a:rPr lang="es-ES" sz="36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BroadBand</a:t>
            </a:r>
            <a:r>
              <a:rPr lang="es-ES" sz="36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 / PLC</a:t>
            </a:r>
          </a:p>
          <a:p>
            <a:pPr lvl="1"/>
            <a:endParaRPr lang="es-ES" sz="3600" b="1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</a:endParaRPr>
          </a:p>
          <a:p>
            <a:pPr lvl="1"/>
            <a:endParaRPr lang="es-ES" sz="3600" b="1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967080"/>
            <a:ext cx="914400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7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Periféricos de ENTRADA/SALIDA</a:t>
            </a:r>
          </a:p>
        </p:txBody>
      </p:sp>
    </p:spTree>
    <p:extLst>
      <p:ext uri="{BB962C8B-B14F-4D97-AF65-F5344CB8AC3E}">
        <p14:creationId xmlns:p14="http://schemas.microsoft.com/office/powerpoint/2010/main" val="34188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Rectángulo"/>
          <p:cNvSpPr/>
          <p:nvPr/>
        </p:nvSpPr>
        <p:spPr>
          <a:xfrm>
            <a:off x="2645971" y="57398"/>
            <a:ext cx="38520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PERIFÉRICOS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0" y="967080"/>
            <a:ext cx="914400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7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Periféricos de ENTRADA/SALIDA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CDF4E01-5369-450C-9DF4-35CADE9CEE5C}"/>
              </a:ext>
            </a:extLst>
          </p:cNvPr>
          <p:cNvSpPr/>
          <p:nvPr/>
        </p:nvSpPr>
        <p:spPr>
          <a:xfrm>
            <a:off x="0" y="1484784"/>
            <a:ext cx="9144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s-ES" sz="54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Comunicaciones Móviles</a:t>
            </a:r>
            <a:endParaRPr lang="es-ES" sz="4000" b="1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</a:endParaRPr>
          </a:p>
          <a:p>
            <a:pPr lvl="1"/>
            <a:r>
              <a:rPr lang="es-ES" sz="36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- GPRS (G) ↓ 40 Kb/s y ↑ 40 Kb/s</a:t>
            </a:r>
          </a:p>
          <a:p>
            <a:pPr lvl="1"/>
            <a:r>
              <a:rPr lang="es-ES" sz="36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- EDGE o EGPRS (E) ↓ 200 Kb/s y ↑ 100 Kb/s</a:t>
            </a:r>
          </a:p>
          <a:p>
            <a:pPr lvl="1"/>
            <a:r>
              <a:rPr lang="es-ES" sz="36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- 3G o UMTS (3G) ↓ 400 Kb/s y ↑ 64 Kb/s</a:t>
            </a:r>
          </a:p>
          <a:p>
            <a:pPr lvl="1"/>
            <a:r>
              <a:rPr lang="es-ES" sz="36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- HSPA (3G+/H) ↓ 7 Mb/s y ↑ 2 Mb/s </a:t>
            </a:r>
          </a:p>
          <a:p>
            <a:pPr lvl="1"/>
            <a:r>
              <a:rPr lang="es-ES" sz="36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- HSPA+ (H+) ↓ 20 Mb/s y ↑ 5 Mb/s</a:t>
            </a:r>
          </a:p>
          <a:p>
            <a:pPr lvl="1"/>
            <a:r>
              <a:rPr lang="es-ES" sz="36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- LTE ↓ 150 Mb/s y ↑ 50 Mb/s</a:t>
            </a:r>
          </a:p>
          <a:p>
            <a:pPr lvl="1"/>
            <a:r>
              <a:rPr lang="es-ES" sz="36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- 4G ↓ 300 Mb/s y ↑ 150 Mb/s</a:t>
            </a:r>
          </a:p>
          <a:p>
            <a:pPr lvl="1"/>
            <a:r>
              <a:rPr lang="es-ES" sz="36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- 5G ↓↑ 1 Gb/s</a:t>
            </a:r>
          </a:p>
        </p:txBody>
      </p:sp>
    </p:spTree>
    <p:extLst>
      <p:ext uri="{BB962C8B-B14F-4D97-AF65-F5344CB8AC3E}">
        <p14:creationId xmlns:p14="http://schemas.microsoft.com/office/powerpoint/2010/main" val="97109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Rectángulo"/>
          <p:cNvSpPr/>
          <p:nvPr/>
        </p:nvSpPr>
        <p:spPr>
          <a:xfrm>
            <a:off x="2645971" y="57398"/>
            <a:ext cx="38520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PERIFÉRICOS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79512" y="1556792"/>
            <a:ext cx="8964488" cy="6332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Almacenamiento</a:t>
            </a:r>
            <a:endParaRPr lang="es-E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- </a:t>
            </a:r>
            <a:r>
              <a:rPr lang="es-E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Floppy</a:t>
            </a:r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o Disco 3,5” (1,44 MB)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- CDROM (650 MB ~ 900 MB)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     CD-R </a:t>
            </a:r>
            <a:r>
              <a:rPr lang="es-E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(Recordable)</a:t>
            </a:r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/ CD-RW </a:t>
            </a:r>
            <a:r>
              <a:rPr lang="es-E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</a:t>
            </a:r>
            <a:r>
              <a:rPr lang="es-E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ReWritable</a:t>
            </a:r>
            <a:r>
              <a:rPr lang="es-E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)</a:t>
            </a:r>
            <a:endParaRPr lang="es-E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- DVDROM (4’7 GB ~ 17’1 GB)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     DVD-R / DVD+R / DVD-RW / DVD+RW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     </a:t>
            </a:r>
            <a:r>
              <a:rPr lang="es-ES" sz="27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DVD-R DL / DVD+R DL / DVD-RW DL / DVD+RW DL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- Blu-Ray (25 GB ~ 1 TB)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- HVD </a:t>
            </a:r>
            <a:r>
              <a:rPr lang="es-E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Holographic</a:t>
            </a:r>
            <a:r>
              <a:rPr lang="es-E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s-E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Versatile</a:t>
            </a:r>
            <a:r>
              <a:rPr lang="es-E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s-ES" sz="3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Disc</a:t>
            </a:r>
            <a:r>
              <a:rPr lang="es-ES" sz="3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(6 </a:t>
            </a:r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TB)</a:t>
            </a:r>
          </a:p>
          <a:p>
            <a:pPr lvl="1"/>
            <a:endParaRPr lang="es-E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lvl="1"/>
            <a:endParaRPr lang="es-ES" sz="27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967080"/>
            <a:ext cx="914400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7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Periféricos de ENTRADA/SALIDA</a:t>
            </a:r>
          </a:p>
        </p:txBody>
      </p:sp>
    </p:spTree>
    <p:extLst>
      <p:ext uri="{BB962C8B-B14F-4D97-AF65-F5344CB8AC3E}">
        <p14:creationId xmlns:p14="http://schemas.microsoft.com/office/powerpoint/2010/main" val="160860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Rectángulo"/>
          <p:cNvSpPr/>
          <p:nvPr/>
        </p:nvSpPr>
        <p:spPr>
          <a:xfrm>
            <a:off x="2645971" y="57398"/>
            <a:ext cx="38520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PERIFÉRICOS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0" y="1268760"/>
            <a:ext cx="9144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Almacenamiento</a:t>
            </a:r>
            <a:endParaRPr lang="es-E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lvl="1"/>
            <a:r>
              <a:rPr lang="es-ES" sz="3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 Tarjeta </a:t>
            </a:r>
            <a:r>
              <a:rPr lang="es-ES" sz="3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Mem</a:t>
            </a:r>
            <a:r>
              <a:rPr lang="es-ES" sz="3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SD, MS, XD, CF,… (8 GB ~ 1 TB)</a:t>
            </a:r>
          </a:p>
          <a:p>
            <a:pPr lvl="1"/>
            <a:r>
              <a:rPr lang="es-ES" sz="3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 Pendrive (8 GB ~ 1 TB)</a:t>
            </a:r>
          </a:p>
          <a:p>
            <a:pPr lvl="1"/>
            <a:r>
              <a:rPr lang="es-ES" sz="3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 MP3</a:t>
            </a:r>
          </a:p>
          <a:p>
            <a:pPr lvl="1"/>
            <a:r>
              <a:rPr lang="es-ES" sz="3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 HD Externo (500 GB ~ 8 TB) / (2,5”-3.5”)</a:t>
            </a:r>
          </a:p>
          <a:p>
            <a:pPr lvl="1"/>
            <a:r>
              <a:rPr lang="es-ES" sz="3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 MP4 (MP</a:t>
            </a:r>
            <a:r>
              <a:rPr lang="es-ES" sz="3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X</a:t>
            </a:r>
            <a:r>
              <a:rPr lang="es-ES" sz="3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es-ES" sz="3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Ipod</a:t>
            </a:r>
            <a:r>
              <a:rPr lang="es-ES" sz="3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…)</a:t>
            </a:r>
          </a:p>
          <a:p>
            <a:pPr lvl="1"/>
            <a:r>
              <a:rPr lang="es-ES" sz="3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 NAS (Network </a:t>
            </a:r>
            <a:r>
              <a:rPr lang="es-ES" sz="3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Attached</a:t>
            </a:r>
            <a:r>
              <a:rPr lang="es-ES" sz="3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Storage)</a:t>
            </a:r>
          </a:p>
          <a:p>
            <a:pPr lvl="4"/>
            <a:r>
              <a:rPr lang="es-E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	RAID 0 (+ Rendimiento)</a:t>
            </a:r>
          </a:p>
          <a:p>
            <a:pPr lvl="4"/>
            <a:r>
              <a:rPr lang="es-E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	RAID 1 (+ Fiabilidad)</a:t>
            </a:r>
          </a:p>
          <a:p>
            <a:pPr lvl="4"/>
            <a:r>
              <a:rPr lang="es-E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	RAID 1+0 (Rendimiento y Fiabilidad)</a:t>
            </a:r>
          </a:p>
          <a:p>
            <a:pPr lvl="1"/>
            <a:r>
              <a:rPr lang="es-ES" sz="3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 Nube (</a:t>
            </a:r>
            <a:r>
              <a:rPr lang="es-E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Dropbox, </a:t>
            </a:r>
            <a:r>
              <a:rPr lang="es-E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GoogleDrive</a:t>
            </a:r>
            <a:r>
              <a:rPr lang="es-E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es-E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Onedrive</a:t>
            </a:r>
            <a:r>
              <a:rPr lang="es-E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iCloud…</a:t>
            </a:r>
            <a:r>
              <a:rPr lang="es-ES" sz="3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)</a:t>
            </a:r>
            <a:endParaRPr lang="es-E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967080"/>
            <a:ext cx="914400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7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Periféricos de ENTRADA/SALIDA</a:t>
            </a:r>
          </a:p>
        </p:txBody>
      </p:sp>
    </p:spTree>
    <p:extLst>
      <p:ext uri="{BB962C8B-B14F-4D97-AF65-F5344CB8AC3E}">
        <p14:creationId xmlns:p14="http://schemas.microsoft.com/office/powerpoint/2010/main" val="18268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Rectángulo"/>
          <p:cNvSpPr/>
          <p:nvPr/>
        </p:nvSpPr>
        <p:spPr>
          <a:xfrm>
            <a:off x="1588020" y="57398"/>
            <a:ext cx="596797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ESQUEMA GENERAL</a:t>
            </a:r>
          </a:p>
          <a:p>
            <a:pPr algn="ctr"/>
            <a:r>
              <a:rPr lang="es-E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DEL HARDWARE</a:t>
            </a:r>
          </a:p>
        </p:txBody>
      </p:sp>
      <p:sp>
        <p:nvSpPr>
          <p:cNvPr id="3" name="Flecha izquierda y derecha 2"/>
          <p:cNvSpPr/>
          <p:nvPr/>
        </p:nvSpPr>
        <p:spPr>
          <a:xfrm>
            <a:off x="1115616" y="2924944"/>
            <a:ext cx="6912786" cy="2232248"/>
          </a:xfrm>
          <a:prstGeom prst="leftRightArrow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BUS DE INFORMACIÓN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4391989" y="2852936"/>
            <a:ext cx="360040" cy="648072"/>
            <a:chOff x="4355976" y="2924944"/>
            <a:chExt cx="360040" cy="576064"/>
          </a:xfrm>
        </p:grpSpPr>
        <p:cxnSp>
          <p:nvCxnSpPr>
            <p:cNvPr id="6" name="Conector recto de flecha 5"/>
            <p:cNvCxnSpPr/>
            <p:nvPr/>
          </p:nvCxnSpPr>
          <p:spPr>
            <a:xfrm>
              <a:off x="4355976" y="2924944"/>
              <a:ext cx="0" cy="576064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de flecha 7"/>
            <p:cNvCxnSpPr/>
            <p:nvPr/>
          </p:nvCxnSpPr>
          <p:spPr>
            <a:xfrm flipV="1">
              <a:off x="4716016" y="2924944"/>
              <a:ext cx="0" cy="576064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ángulo redondeado 3"/>
          <p:cNvSpPr/>
          <p:nvPr/>
        </p:nvSpPr>
        <p:spPr>
          <a:xfrm>
            <a:off x="3779903" y="1916832"/>
            <a:ext cx="1584194" cy="936104"/>
          </a:xfrm>
          <a:prstGeom prst="round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CPU</a:t>
            </a:r>
            <a:endParaRPr lang="es-ES" sz="2800" dirty="0"/>
          </a:p>
        </p:txBody>
      </p:sp>
      <p:sp>
        <p:nvSpPr>
          <p:cNvPr id="10" name="Rectángulo redondeado 9"/>
          <p:cNvSpPr/>
          <p:nvPr/>
        </p:nvSpPr>
        <p:spPr>
          <a:xfrm>
            <a:off x="2651772" y="5373216"/>
            <a:ext cx="3840457" cy="1080120"/>
          </a:xfrm>
          <a:prstGeom prst="round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MEMORIAS</a:t>
            </a:r>
            <a:endParaRPr lang="es-ES" sz="2800" dirty="0"/>
          </a:p>
        </p:txBody>
      </p:sp>
      <p:grpSp>
        <p:nvGrpSpPr>
          <p:cNvPr id="11" name="Grupo 10"/>
          <p:cNvGrpSpPr/>
          <p:nvPr/>
        </p:nvGrpSpPr>
        <p:grpSpPr>
          <a:xfrm>
            <a:off x="4391989" y="4581128"/>
            <a:ext cx="360040" cy="792088"/>
            <a:chOff x="4355976" y="2924944"/>
            <a:chExt cx="360040" cy="576064"/>
          </a:xfrm>
        </p:grpSpPr>
        <p:cxnSp>
          <p:nvCxnSpPr>
            <p:cNvPr id="12" name="Conector recto de flecha 11"/>
            <p:cNvCxnSpPr/>
            <p:nvPr/>
          </p:nvCxnSpPr>
          <p:spPr>
            <a:xfrm>
              <a:off x="4355976" y="2924944"/>
              <a:ext cx="0" cy="576064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de flecha 12"/>
            <p:cNvCxnSpPr/>
            <p:nvPr/>
          </p:nvCxnSpPr>
          <p:spPr>
            <a:xfrm flipV="1">
              <a:off x="4716016" y="2924944"/>
              <a:ext cx="0" cy="576064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ángulo redondeado 13"/>
          <p:cNvSpPr/>
          <p:nvPr/>
        </p:nvSpPr>
        <p:spPr>
          <a:xfrm>
            <a:off x="179512" y="1318456"/>
            <a:ext cx="864096" cy="5445223"/>
          </a:xfrm>
          <a:prstGeom prst="round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P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E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R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I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F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É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R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I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O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</a:t>
            </a:r>
          </a:p>
        </p:txBody>
      </p:sp>
      <p:sp>
        <p:nvSpPr>
          <p:cNvPr id="15" name="Rectángulo redondeado 14"/>
          <p:cNvSpPr/>
          <p:nvPr/>
        </p:nvSpPr>
        <p:spPr>
          <a:xfrm>
            <a:off x="8060055" y="1318456"/>
            <a:ext cx="864096" cy="5445223"/>
          </a:xfrm>
          <a:prstGeom prst="round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P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E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R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I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F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É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R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I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O</a:t>
            </a:r>
          </a:p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47944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Rectángulo"/>
          <p:cNvSpPr/>
          <p:nvPr/>
        </p:nvSpPr>
        <p:spPr>
          <a:xfrm>
            <a:off x="3885762" y="57398"/>
            <a:ext cx="1372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CPU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967080"/>
            <a:ext cx="914400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7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Unidad Central de Proceso</a:t>
            </a:r>
          </a:p>
        </p:txBody>
      </p:sp>
      <p:sp>
        <p:nvSpPr>
          <p:cNvPr id="7" name="Rectángulo 6"/>
          <p:cNvSpPr/>
          <p:nvPr/>
        </p:nvSpPr>
        <p:spPr>
          <a:xfrm>
            <a:off x="3510136" y="4351456"/>
            <a:ext cx="2123728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700" b="1" u="sng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Diseño: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879810" y="5229360"/>
            <a:ext cx="1584176" cy="14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0" name="Conector recto 9"/>
          <p:cNvCxnSpPr/>
          <p:nvPr/>
        </p:nvCxnSpPr>
        <p:spPr>
          <a:xfrm>
            <a:off x="4671898" y="5229360"/>
            <a:ext cx="0" cy="14400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3897222" y="5626195"/>
            <a:ext cx="7312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UP</a:t>
            </a:r>
            <a:endParaRPr lang="es-ES" sz="3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4694096" y="5626195"/>
            <a:ext cx="72968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UC</a:t>
            </a:r>
            <a:endParaRPr lang="es-ES" sz="3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cxnSp>
        <p:nvCxnSpPr>
          <p:cNvPr id="8" name="Conector recto de flecha 7"/>
          <p:cNvCxnSpPr>
            <a:stCxn id="5" idx="3"/>
          </p:cNvCxnSpPr>
          <p:nvPr/>
        </p:nvCxnSpPr>
        <p:spPr>
          <a:xfrm>
            <a:off x="5463986" y="5949360"/>
            <a:ext cx="4635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/>
          <p:cNvSpPr/>
          <p:nvPr/>
        </p:nvSpPr>
        <p:spPr>
          <a:xfrm>
            <a:off x="5917390" y="5687750"/>
            <a:ext cx="295657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Señales de Control</a:t>
            </a:r>
          </a:p>
        </p:txBody>
      </p:sp>
      <p:cxnSp>
        <p:nvCxnSpPr>
          <p:cNvPr id="14" name="Conector recto de flecha 13"/>
          <p:cNvCxnSpPr>
            <a:stCxn id="5" idx="1"/>
            <a:endCxn id="15" idx="3"/>
          </p:cNvCxnSpPr>
          <p:nvPr/>
        </p:nvCxnSpPr>
        <p:spPr>
          <a:xfrm flipH="1">
            <a:off x="3355749" y="5949360"/>
            <a:ext cx="5240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 14"/>
          <p:cNvSpPr/>
          <p:nvPr/>
        </p:nvSpPr>
        <p:spPr>
          <a:xfrm>
            <a:off x="270032" y="5472306"/>
            <a:ext cx="308571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Cálculos y</a:t>
            </a:r>
          </a:p>
          <a:p>
            <a:pPr algn="ctr"/>
            <a:r>
              <a:rPr lang="es-E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operaciones lógicas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168" y="2769423"/>
            <a:ext cx="2697132" cy="1489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700" y="2735595"/>
            <a:ext cx="2730961" cy="15575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Rectángulo 21"/>
          <p:cNvSpPr/>
          <p:nvPr/>
        </p:nvSpPr>
        <p:spPr>
          <a:xfrm>
            <a:off x="0" y="168716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Controla y Procesa toda la Información del S.I.</a:t>
            </a:r>
          </a:p>
        </p:txBody>
      </p:sp>
      <p:grpSp>
        <p:nvGrpSpPr>
          <p:cNvPr id="35" name="Grupo 34"/>
          <p:cNvGrpSpPr/>
          <p:nvPr/>
        </p:nvGrpSpPr>
        <p:grpSpPr>
          <a:xfrm>
            <a:off x="3879810" y="5229360"/>
            <a:ext cx="1584176" cy="1440000"/>
            <a:chOff x="5897694" y="4776726"/>
            <a:chExt cx="1584176" cy="1440000"/>
          </a:xfrm>
        </p:grpSpPr>
        <p:grpSp>
          <p:nvGrpSpPr>
            <p:cNvPr id="27" name="Grupo 26"/>
            <p:cNvGrpSpPr/>
            <p:nvPr/>
          </p:nvGrpSpPr>
          <p:grpSpPr>
            <a:xfrm>
              <a:off x="5897694" y="4776726"/>
              <a:ext cx="1584176" cy="1440000"/>
              <a:chOff x="5897694" y="4776726"/>
              <a:chExt cx="1584176" cy="1440000"/>
            </a:xfrm>
          </p:grpSpPr>
          <p:grpSp>
            <p:nvGrpSpPr>
              <p:cNvPr id="9" name="Grupo 8"/>
              <p:cNvGrpSpPr/>
              <p:nvPr/>
            </p:nvGrpSpPr>
            <p:grpSpPr>
              <a:xfrm>
                <a:off x="5897694" y="4776726"/>
                <a:ext cx="1584176" cy="1440000"/>
                <a:chOff x="5897694" y="4776726"/>
                <a:chExt cx="1584176" cy="1440000"/>
              </a:xfrm>
            </p:grpSpPr>
            <p:sp>
              <p:nvSpPr>
                <p:cNvPr id="17" name="Rectángulo 16"/>
                <p:cNvSpPr/>
                <p:nvPr/>
              </p:nvSpPr>
              <p:spPr>
                <a:xfrm>
                  <a:off x="5897694" y="4776726"/>
                  <a:ext cx="1584176" cy="144000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cxnSp>
              <p:nvCxnSpPr>
                <p:cNvPr id="21" name="Conector recto 20"/>
                <p:cNvCxnSpPr/>
                <p:nvPr/>
              </p:nvCxnSpPr>
              <p:spPr>
                <a:xfrm>
                  <a:off x="6689782" y="4776726"/>
                  <a:ext cx="0" cy="1440000"/>
                </a:xfrm>
                <a:prstGeom prst="line">
                  <a:avLst/>
                </a:prstGeom>
              </p:spPr>
              <p:style>
                <a:lnRef idx="3">
                  <a:schemeClr val="accent4"/>
                </a:lnRef>
                <a:fillRef idx="0">
                  <a:schemeClr val="accent4"/>
                </a:fillRef>
                <a:effectRef idx="2">
                  <a:schemeClr val="accent4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" name="Rectángulo 18"/>
              <p:cNvSpPr/>
              <p:nvPr/>
            </p:nvSpPr>
            <p:spPr>
              <a:xfrm>
                <a:off x="6714944" y="4794304"/>
                <a:ext cx="731289" cy="64633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s-ES" sz="3600" b="1" dirty="0">
                    <a:ln w="12700" cmpd="sng">
                      <a:solidFill>
                        <a:schemeClr val="accent4"/>
                      </a:solidFill>
                      <a:prstDash val="solid"/>
                    </a:ln>
                    <a:gradFill>
                      <a:gsLst>
                        <a:gs pos="0">
                          <a:schemeClr val="accent4"/>
                        </a:gs>
                        <a:gs pos="4000">
                          <a:schemeClr val="accent4">
                            <a:lumMod val="60000"/>
                            <a:lumOff val="40000"/>
                          </a:schemeClr>
                        </a:gs>
                        <a:gs pos="87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5400000"/>
                    </a:gradFill>
                  </a:rPr>
                  <a:t>UP</a:t>
                </a:r>
                <a:endParaRPr lang="es-ES" sz="36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endParaRPr>
              </a:p>
            </p:txBody>
          </p:sp>
          <p:sp>
            <p:nvSpPr>
              <p:cNvPr id="20" name="Rectángulo 19"/>
              <p:cNvSpPr/>
              <p:nvPr/>
            </p:nvSpPr>
            <p:spPr>
              <a:xfrm>
                <a:off x="5917194" y="5202109"/>
                <a:ext cx="729687" cy="64633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s-ES" sz="3600" b="1" dirty="0">
                    <a:ln w="12700" cmpd="sng">
                      <a:solidFill>
                        <a:schemeClr val="accent4"/>
                      </a:solidFill>
                      <a:prstDash val="solid"/>
                    </a:ln>
                    <a:gradFill>
                      <a:gsLst>
                        <a:gs pos="0">
                          <a:schemeClr val="accent4"/>
                        </a:gs>
                        <a:gs pos="4000">
                          <a:schemeClr val="accent4">
                            <a:lumMod val="60000"/>
                            <a:lumOff val="40000"/>
                          </a:schemeClr>
                        </a:gs>
                        <a:gs pos="87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5400000"/>
                    </a:gradFill>
                  </a:rPr>
                  <a:t>UC</a:t>
                </a:r>
                <a:endParaRPr lang="es-ES" sz="36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endParaRPr>
              </a:p>
            </p:txBody>
          </p:sp>
          <p:sp>
            <p:nvSpPr>
              <p:cNvPr id="24" name="Rectángulo 23"/>
              <p:cNvSpPr/>
              <p:nvPr/>
            </p:nvSpPr>
            <p:spPr>
              <a:xfrm>
                <a:off x="6714944" y="5509064"/>
                <a:ext cx="731289" cy="64633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s-ES" sz="3600" b="1" dirty="0">
                    <a:ln w="12700" cmpd="sng">
                      <a:solidFill>
                        <a:schemeClr val="accent4"/>
                      </a:solidFill>
                      <a:prstDash val="solid"/>
                    </a:ln>
                    <a:gradFill>
                      <a:gsLst>
                        <a:gs pos="0">
                          <a:schemeClr val="accent4"/>
                        </a:gs>
                        <a:gs pos="4000">
                          <a:schemeClr val="accent4">
                            <a:lumMod val="60000"/>
                            <a:lumOff val="40000"/>
                          </a:schemeClr>
                        </a:gs>
                        <a:gs pos="87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5400000"/>
                    </a:gradFill>
                  </a:rPr>
                  <a:t>UP</a:t>
                </a:r>
                <a:endParaRPr lang="es-ES" sz="36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cxnSp>
          <p:nvCxnSpPr>
            <p:cNvPr id="25" name="Conector recto 24"/>
            <p:cNvCxnSpPr>
              <a:endCxn id="17" idx="3"/>
            </p:cNvCxnSpPr>
            <p:nvPr/>
          </p:nvCxnSpPr>
          <p:spPr>
            <a:xfrm>
              <a:off x="6689781" y="5489830"/>
              <a:ext cx="792089" cy="6896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49" name="Grupo 48"/>
          <p:cNvGrpSpPr/>
          <p:nvPr/>
        </p:nvGrpSpPr>
        <p:grpSpPr>
          <a:xfrm>
            <a:off x="3874387" y="5115242"/>
            <a:ext cx="1584177" cy="1654443"/>
            <a:chOff x="7164288" y="3862789"/>
            <a:chExt cx="1584177" cy="1654443"/>
          </a:xfrm>
        </p:grpSpPr>
        <p:grpSp>
          <p:nvGrpSpPr>
            <p:cNvPr id="39" name="Grupo 38"/>
            <p:cNvGrpSpPr/>
            <p:nvPr/>
          </p:nvGrpSpPr>
          <p:grpSpPr>
            <a:xfrm>
              <a:off x="7164288" y="3975199"/>
              <a:ext cx="1584176" cy="1440000"/>
              <a:chOff x="5897694" y="4776726"/>
              <a:chExt cx="1584176" cy="1440000"/>
            </a:xfrm>
          </p:grpSpPr>
          <p:sp>
            <p:nvSpPr>
              <p:cNvPr id="43" name="Rectángulo 42"/>
              <p:cNvSpPr/>
              <p:nvPr/>
            </p:nvSpPr>
            <p:spPr>
              <a:xfrm>
                <a:off x="5897694" y="4776726"/>
                <a:ext cx="1584176" cy="1440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44" name="Conector recto 43"/>
              <p:cNvCxnSpPr/>
              <p:nvPr/>
            </p:nvCxnSpPr>
            <p:spPr>
              <a:xfrm>
                <a:off x="6689782" y="4776726"/>
                <a:ext cx="0" cy="1440000"/>
              </a:xfrm>
              <a:prstGeom prst="line">
                <a:avLst/>
              </a:prstGeom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  <p:sp>
          <p:nvSpPr>
            <p:cNvPr id="40" name="Rectángulo 39"/>
            <p:cNvSpPr/>
            <p:nvPr/>
          </p:nvSpPr>
          <p:spPr>
            <a:xfrm>
              <a:off x="8047690" y="3862789"/>
              <a:ext cx="60946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8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UP</a:t>
              </a:r>
              <a:endParaRPr lang="es-ES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sp>
          <p:nvSpPr>
            <p:cNvPr id="41" name="Rectángulo 40"/>
            <p:cNvSpPr/>
            <p:nvPr/>
          </p:nvSpPr>
          <p:spPr>
            <a:xfrm>
              <a:off x="7183788" y="4400582"/>
              <a:ext cx="729687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36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UC</a:t>
              </a:r>
              <a:endParaRPr lang="es-ES" sz="3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sp>
          <p:nvSpPr>
            <p:cNvPr id="42" name="Rectángulo 41"/>
            <p:cNvSpPr/>
            <p:nvPr/>
          </p:nvSpPr>
          <p:spPr>
            <a:xfrm>
              <a:off x="8047690" y="4994012"/>
              <a:ext cx="60946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8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UP</a:t>
              </a:r>
              <a:endParaRPr lang="es-ES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cxnSp>
          <p:nvCxnSpPr>
            <p:cNvPr id="38" name="Conector recto 37"/>
            <p:cNvCxnSpPr/>
            <p:nvPr/>
          </p:nvCxnSpPr>
          <p:spPr>
            <a:xfrm>
              <a:off x="7956376" y="4309488"/>
              <a:ext cx="792089" cy="6896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5" name="Conector recto 44"/>
            <p:cNvCxnSpPr/>
            <p:nvPr/>
          </p:nvCxnSpPr>
          <p:spPr>
            <a:xfrm>
              <a:off x="7956376" y="4686562"/>
              <a:ext cx="792089" cy="6896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6" name="Conector recto 45"/>
            <p:cNvCxnSpPr/>
            <p:nvPr/>
          </p:nvCxnSpPr>
          <p:spPr>
            <a:xfrm>
              <a:off x="7956376" y="5063636"/>
              <a:ext cx="792089" cy="6896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47" name="Rectángulo 46"/>
            <p:cNvSpPr/>
            <p:nvPr/>
          </p:nvSpPr>
          <p:spPr>
            <a:xfrm>
              <a:off x="8047690" y="4239863"/>
              <a:ext cx="60946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8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UP</a:t>
              </a:r>
              <a:endParaRPr lang="es-ES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sp>
          <p:nvSpPr>
            <p:cNvPr id="48" name="Rectángulo 47"/>
            <p:cNvSpPr/>
            <p:nvPr/>
          </p:nvSpPr>
          <p:spPr>
            <a:xfrm>
              <a:off x="8047690" y="4616937"/>
              <a:ext cx="60946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8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UP</a:t>
              </a:r>
              <a:endParaRPr lang="es-ES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  <p:grpSp>
        <p:nvGrpSpPr>
          <p:cNvPr id="70" name="Grupo 69"/>
          <p:cNvGrpSpPr/>
          <p:nvPr/>
        </p:nvGrpSpPr>
        <p:grpSpPr>
          <a:xfrm>
            <a:off x="3893887" y="5146927"/>
            <a:ext cx="1584177" cy="1584176"/>
            <a:chOff x="7164288" y="4221088"/>
            <a:chExt cx="1584177" cy="1584176"/>
          </a:xfrm>
        </p:grpSpPr>
        <p:grpSp>
          <p:nvGrpSpPr>
            <p:cNvPr id="51" name="Grupo 50"/>
            <p:cNvGrpSpPr/>
            <p:nvPr/>
          </p:nvGrpSpPr>
          <p:grpSpPr>
            <a:xfrm>
              <a:off x="7164288" y="4298364"/>
              <a:ext cx="1584176" cy="1440000"/>
              <a:chOff x="5897694" y="4776726"/>
              <a:chExt cx="1584176" cy="1440000"/>
            </a:xfrm>
          </p:grpSpPr>
          <p:sp>
            <p:nvSpPr>
              <p:cNvPr id="60" name="Rectángulo 59"/>
              <p:cNvSpPr/>
              <p:nvPr/>
            </p:nvSpPr>
            <p:spPr>
              <a:xfrm>
                <a:off x="5897694" y="4776726"/>
                <a:ext cx="1584176" cy="1440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61" name="Conector recto 60"/>
              <p:cNvCxnSpPr/>
              <p:nvPr/>
            </p:nvCxnSpPr>
            <p:spPr>
              <a:xfrm>
                <a:off x="6689782" y="4776726"/>
                <a:ext cx="0" cy="1440000"/>
              </a:xfrm>
              <a:prstGeom prst="line">
                <a:avLst/>
              </a:prstGeom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  <p:sp>
          <p:nvSpPr>
            <p:cNvPr id="52" name="Rectángulo 51"/>
            <p:cNvSpPr/>
            <p:nvPr/>
          </p:nvSpPr>
          <p:spPr>
            <a:xfrm>
              <a:off x="8153487" y="4221088"/>
              <a:ext cx="397866" cy="3077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14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UP</a:t>
              </a:r>
              <a:endParaRPr lang="es-ES" sz="1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sp>
          <p:nvSpPr>
            <p:cNvPr id="53" name="Rectángulo 52"/>
            <p:cNvSpPr/>
            <p:nvPr/>
          </p:nvSpPr>
          <p:spPr>
            <a:xfrm>
              <a:off x="7183788" y="4723747"/>
              <a:ext cx="729687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36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UC</a:t>
              </a:r>
              <a:endParaRPr lang="es-ES" sz="3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sp>
          <p:nvSpPr>
            <p:cNvPr id="54" name="Rectángulo 53"/>
            <p:cNvSpPr/>
            <p:nvPr/>
          </p:nvSpPr>
          <p:spPr>
            <a:xfrm>
              <a:off x="8153487" y="5315146"/>
              <a:ext cx="397866" cy="3077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14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UP</a:t>
              </a:r>
              <a:endParaRPr lang="es-ES" sz="1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cxnSp>
          <p:nvCxnSpPr>
            <p:cNvPr id="55" name="Conector recto 54"/>
            <p:cNvCxnSpPr/>
            <p:nvPr/>
          </p:nvCxnSpPr>
          <p:spPr>
            <a:xfrm>
              <a:off x="7956376" y="4645043"/>
              <a:ext cx="792089" cy="6896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6" name="Conector recto 55"/>
            <p:cNvCxnSpPr/>
            <p:nvPr/>
          </p:nvCxnSpPr>
          <p:spPr>
            <a:xfrm>
              <a:off x="7956376" y="5009729"/>
              <a:ext cx="792089" cy="6896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7" name="Conector recto 56"/>
            <p:cNvCxnSpPr/>
            <p:nvPr/>
          </p:nvCxnSpPr>
          <p:spPr>
            <a:xfrm>
              <a:off x="7956376" y="5374415"/>
              <a:ext cx="792089" cy="6896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58" name="Rectángulo 57"/>
            <p:cNvSpPr/>
            <p:nvPr/>
          </p:nvSpPr>
          <p:spPr>
            <a:xfrm>
              <a:off x="8153487" y="4585774"/>
              <a:ext cx="397866" cy="3077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14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UP</a:t>
              </a:r>
              <a:endParaRPr lang="es-ES" sz="1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sp>
          <p:nvSpPr>
            <p:cNvPr id="59" name="Rectángulo 58"/>
            <p:cNvSpPr/>
            <p:nvPr/>
          </p:nvSpPr>
          <p:spPr>
            <a:xfrm>
              <a:off x="8153487" y="4950460"/>
              <a:ext cx="397866" cy="3077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14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UP</a:t>
              </a:r>
              <a:endParaRPr lang="es-ES" sz="1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sp>
          <p:nvSpPr>
            <p:cNvPr id="62" name="Rectángulo 61"/>
            <p:cNvSpPr/>
            <p:nvPr/>
          </p:nvSpPr>
          <p:spPr>
            <a:xfrm>
              <a:off x="8153487" y="4403431"/>
              <a:ext cx="397866" cy="3077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14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UP</a:t>
              </a:r>
              <a:endParaRPr lang="es-ES" sz="1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sp>
          <p:nvSpPr>
            <p:cNvPr id="63" name="Rectángulo 62"/>
            <p:cNvSpPr/>
            <p:nvPr/>
          </p:nvSpPr>
          <p:spPr>
            <a:xfrm>
              <a:off x="8153487" y="5497487"/>
              <a:ext cx="397866" cy="3077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14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UP</a:t>
              </a:r>
              <a:endParaRPr lang="es-ES" sz="1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sp>
          <p:nvSpPr>
            <p:cNvPr id="64" name="Rectángulo 63"/>
            <p:cNvSpPr/>
            <p:nvPr/>
          </p:nvSpPr>
          <p:spPr>
            <a:xfrm>
              <a:off x="8153487" y="4768117"/>
              <a:ext cx="397866" cy="3077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14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UP</a:t>
              </a:r>
              <a:endParaRPr lang="es-ES" sz="1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sp>
          <p:nvSpPr>
            <p:cNvPr id="65" name="Rectángulo 64"/>
            <p:cNvSpPr/>
            <p:nvPr/>
          </p:nvSpPr>
          <p:spPr>
            <a:xfrm>
              <a:off x="8153487" y="5132803"/>
              <a:ext cx="397866" cy="3077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14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UP</a:t>
              </a:r>
              <a:endParaRPr lang="es-ES" sz="1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cxnSp>
          <p:nvCxnSpPr>
            <p:cNvPr id="66" name="Conector recto 65"/>
            <p:cNvCxnSpPr/>
            <p:nvPr/>
          </p:nvCxnSpPr>
          <p:spPr>
            <a:xfrm>
              <a:off x="7956376" y="4827386"/>
              <a:ext cx="792089" cy="6896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7" name="Conector recto 66"/>
            <p:cNvCxnSpPr/>
            <p:nvPr/>
          </p:nvCxnSpPr>
          <p:spPr>
            <a:xfrm>
              <a:off x="7956376" y="5192072"/>
              <a:ext cx="792089" cy="6896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8" name="Conector recto 67"/>
            <p:cNvCxnSpPr/>
            <p:nvPr/>
          </p:nvCxnSpPr>
          <p:spPr>
            <a:xfrm>
              <a:off x="7956376" y="5556758"/>
              <a:ext cx="792089" cy="6896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9" name="Conector recto 68"/>
            <p:cNvCxnSpPr/>
            <p:nvPr/>
          </p:nvCxnSpPr>
          <p:spPr>
            <a:xfrm>
              <a:off x="7956376" y="4462700"/>
              <a:ext cx="792089" cy="6896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71" name="Rectángulo 70"/>
          <p:cNvSpPr/>
          <p:nvPr/>
        </p:nvSpPr>
        <p:spPr>
          <a:xfrm>
            <a:off x="5580112" y="3789040"/>
            <a:ext cx="32731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MICROPROCESADOR</a:t>
            </a:r>
          </a:p>
        </p:txBody>
      </p:sp>
    </p:spTree>
    <p:extLst>
      <p:ext uri="{BB962C8B-B14F-4D97-AF65-F5344CB8AC3E}">
        <p14:creationId xmlns:p14="http://schemas.microsoft.com/office/powerpoint/2010/main" val="201250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1" grpId="0"/>
      <p:bldP spid="11" grpId="1"/>
      <p:bldP spid="12" grpId="0"/>
      <p:bldP spid="12" grpId="1"/>
      <p:bldP spid="13" grpId="0"/>
      <p:bldP spid="13" grpId="1"/>
      <p:bldP spid="15" grpId="0"/>
      <p:bldP spid="15" grpId="1"/>
      <p:bldP spid="7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Rectángulo"/>
          <p:cNvSpPr/>
          <p:nvPr/>
        </p:nvSpPr>
        <p:spPr>
          <a:xfrm>
            <a:off x="1867679" y="57398"/>
            <a:ext cx="5408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OTRO HARDWARE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0" y="1079440"/>
            <a:ext cx="91440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Tarjeta Gráfica</a:t>
            </a:r>
            <a:endParaRPr lang="es-E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- GPU: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	NVIDIA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	AMD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	</a:t>
            </a:r>
            <a:r>
              <a:rPr lang="es-ES" sz="3600" b="1" strike="dblStrik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INTEL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	INTEL ARC </a:t>
            </a:r>
            <a:r>
              <a:rPr lang="es-E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(Las primeras con memoria dedicada)</a:t>
            </a:r>
            <a:endParaRPr lang="es-E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- Memoria RAM Dedicada. </a:t>
            </a:r>
            <a:r>
              <a:rPr lang="es-E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(1 ~ 48 GB GDDR6)</a:t>
            </a:r>
            <a:endParaRPr lang="es-E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	- Conector a la Placa Base: PCI-E 16x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- Salida: VGA / DVI / HDMI</a:t>
            </a:r>
          </a:p>
          <a:p>
            <a:pPr lvl="1"/>
            <a:endParaRPr lang="es-E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391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Rectángulo"/>
          <p:cNvSpPr/>
          <p:nvPr/>
        </p:nvSpPr>
        <p:spPr>
          <a:xfrm>
            <a:off x="1867679" y="57398"/>
            <a:ext cx="5408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OTRO HARDWARE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0" y="1079440"/>
            <a:ext cx="914400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Placa Base</a:t>
            </a:r>
            <a:endParaRPr lang="es-E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- </a:t>
            </a:r>
            <a:r>
              <a:rPr lang="es-E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ChipSet</a:t>
            </a:r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	· Socket o Zócalo CPU</a:t>
            </a:r>
          </a:p>
          <a:p>
            <a:pPr lvl="5"/>
            <a:r>
              <a:rPr lang="es-E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• Intel Socket</a:t>
            </a:r>
          </a:p>
          <a:p>
            <a:pPr lvl="5"/>
            <a:r>
              <a:rPr lang="es-E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• AMD Socket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		· Módulos de Memoria RAM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	· Zócalos de Expansión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	· Conectores Internos / Externos</a:t>
            </a:r>
          </a:p>
          <a:p>
            <a:pPr lvl="1"/>
            <a:endParaRPr lang="es-E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651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Rectángulo"/>
          <p:cNvSpPr/>
          <p:nvPr/>
        </p:nvSpPr>
        <p:spPr>
          <a:xfrm>
            <a:off x="1867679" y="57398"/>
            <a:ext cx="5408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OTRO HARDWARE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0" y="1079440"/>
            <a:ext cx="9144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Conectores del PC: </a:t>
            </a:r>
            <a:r>
              <a:rPr lang="es-E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(PARTE I)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 INTERNOS: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· IDE o PATA (datos)</a:t>
            </a:r>
          </a:p>
          <a:p>
            <a:pPr lvl="1"/>
            <a:endParaRPr lang="es-E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· IDE o PATA (corriente)</a:t>
            </a:r>
          </a:p>
          <a:p>
            <a:pPr lvl="1"/>
            <a:endParaRPr lang="es-E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	· SATA (datos)</a:t>
            </a:r>
          </a:p>
          <a:p>
            <a:pPr lvl="1"/>
            <a:endParaRPr lang="es-E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· SATA (corriente)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49"/>
          <a:stretch/>
        </p:blipFill>
        <p:spPr>
          <a:xfrm>
            <a:off x="6732240" y="2423486"/>
            <a:ext cx="2277757" cy="61108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68099">
            <a:off x="5536349" y="3573945"/>
            <a:ext cx="1596884" cy="68893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9435">
            <a:off x="4243387" y="5555847"/>
            <a:ext cx="2110667" cy="136771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179683" y="4326189"/>
            <a:ext cx="725359" cy="151271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6374" y="4466162"/>
            <a:ext cx="1601616" cy="9790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040" y="2045260"/>
            <a:ext cx="1767197" cy="132539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148" y="3084439"/>
            <a:ext cx="1626038" cy="162603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0727" y="5833094"/>
            <a:ext cx="1914525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Rectángulo"/>
          <p:cNvSpPr/>
          <p:nvPr/>
        </p:nvSpPr>
        <p:spPr>
          <a:xfrm>
            <a:off x="1867679" y="57398"/>
            <a:ext cx="5408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OTRO HARDWARE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0" y="1079440"/>
            <a:ext cx="9144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Conectores del PC: </a:t>
            </a:r>
            <a:r>
              <a:rPr lang="es-E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(PARTE II)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 INTERNOS: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· PCI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· AGP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· PCI Express (PCI-E)</a:t>
            </a:r>
          </a:p>
          <a:p>
            <a:pPr lvl="1"/>
            <a:endParaRPr lang="es-E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· USB</a:t>
            </a:r>
          </a:p>
          <a:p>
            <a:pPr lvl="1"/>
            <a:endParaRPr lang="es-E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· Audio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916832"/>
            <a:ext cx="4273002" cy="244827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4229011"/>
            <a:ext cx="1759843" cy="127690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6060" y="5661248"/>
            <a:ext cx="1393417" cy="106555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092230">
            <a:off x="3945421" y="3663865"/>
            <a:ext cx="2212607" cy="215882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18638">
            <a:off x="3662957" y="4535902"/>
            <a:ext cx="3316245" cy="331624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B56608C-6088-4068-BADD-718F1D862F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2240" y="4365104"/>
            <a:ext cx="2055360" cy="251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9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Rectángulo"/>
          <p:cNvSpPr/>
          <p:nvPr/>
        </p:nvSpPr>
        <p:spPr>
          <a:xfrm>
            <a:off x="1867679" y="57398"/>
            <a:ext cx="5408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OTRO HARDWARE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0" y="1079440"/>
            <a:ext cx="9144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Conectores del PC: </a:t>
            </a:r>
            <a:r>
              <a:rPr lang="es-E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(PARTE III)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 EXTERNOS: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· P. Paralelo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· P. Serie</a:t>
            </a:r>
          </a:p>
          <a:p>
            <a:pPr lvl="1"/>
            <a:endParaRPr lang="es-E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· USB</a:t>
            </a:r>
          </a:p>
          <a:p>
            <a:pPr lvl="1"/>
            <a:endParaRPr lang="es-E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· PS2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030839"/>
            <a:ext cx="1524872" cy="152487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221088"/>
            <a:ext cx="6596380" cy="187220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4590" y="5560585"/>
            <a:ext cx="692466" cy="150366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797152"/>
            <a:ext cx="2376264" cy="237626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48880"/>
            <a:ext cx="2376264" cy="237626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420888"/>
            <a:ext cx="2736304" cy="70970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420888"/>
            <a:ext cx="2430372" cy="71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9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Rectángulo"/>
          <p:cNvSpPr/>
          <p:nvPr/>
        </p:nvSpPr>
        <p:spPr>
          <a:xfrm>
            <a:off x="1867679" y="57398"/>
            <a:ext cx="5408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OTRO HARDWARE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0" y="1079440"/>
            <a:ext cx="9144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Conectores del PC: </a:t>
            </a:r>
            <a:r>
              <a:rPr lang="es-E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(PARTE IV)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 EXTERNOS: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· VGA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· DVI</a:t>
            </a:r>
          </a:p>
          <a:p>
            <a:pPr lvl="1"/>
            <a:endParaRPr lang="es-E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· HDMI</a:t>
            </a:r>
          </a:p>
          <a:p>
            <a:pPr lvl="1"/>
            <a:endParaRPr lang="es-E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· </a:t>
            </a:r>
            <a:r>
              <a:rPr lang="es-E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Euroconector</a:t>
            </a:r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/ SCART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2477536"/>
            <a:ext cx="1530870" cy="77430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2540446"/>
            <a:ext cx="1628577" cy="64848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5425" y="3573016"/>
            <a:ext cx="2006575" cy="59145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928623"/>
            <a:ext cx="2106562" cy="188023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65" y="4440989"/>
            <a:ext cx="1766814" cy="97794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858" y="4190819"/>
            <a:ext cx="2219736" cy="147827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25453" y="5396521"/>
            <a:ext cx="1859688" cy="1395859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264" y="5330866"/>
            <a:ext cx="1916832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1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Rectángulo"/>
          <p:cNvSpPr/>
          <p:nvPr/>
        </p:nvSpPr>
        <p:spPr>
          <a:xfrm>
            <a:off x="1867679" y="57398"/>
            <a:ext cx="5408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OTRO HARDWARE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3147" l="3364" r="96273">
                        <a14:foregroundMark x1="12045" y1="49021" x2="53364" y2="76993"/>
                        <a14:backgroundMark x1="41909" y1="35874" x2="53636" y2="41049"/>
                        <a14:backgroundMark x1="55545" y1="42517" x2="61682" y2="46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6056" y="1940569"/>
            <a:ext cx="2376264" cy="140815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9712" y="2420888"/>
            <a:ext cx="2232248" cy="74231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5118" y="3534246"/>
            <a:ext cx="923379" cy="84315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560" y="2919843"/>
            <a:ext cx="2057400" cy="2057400"/>
          </a:xfrm>
          <a:prstGeom prst="rect">
            <a:avLst/>
          </a:prstGeom>
        </p:spPr>
      </p:pic>
      <p:pic>
        <p:nvPicPr>
          <p:cNvPr id="1026" name="Picture 2" descr="http://www.zuriaga.com/sites/default/files/30254010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3511" flipH="1">
            <a:off x="2734401" y="4064250"/>
            <a:ext cx="1825986" cy="182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89412">
            <a:off x="5380088" y="4187715"/>
            <a:ext cx="3572861" cy="144668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35496" y="5290191"/>
            <a:ext cx="9004825" cy="1676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/>
          <p:cNvSpPr/>
          <p:nvPr/>
        </p:nvSpPr>
        <p:spPr>
          <a:xfrm>
            <a:off x="0" y="1079440"/>
            <a:ext cx="91440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Conectores del PC: </a:t>
            </a:r>
            <a:r>
              <a:rPr lang="es-E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(PARTE V)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 EXTERNOS: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· RCA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· SVIDEO</a:t>
            </a:r>
          </a:p>
          <a:p>
            <a:pPr lvl="1"/>
            <a:endParaRPr lang="es-E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· Jack </a:t>
            </a:r>
          </a:p>
          <a:p>
            <a:pPr fontAlgn="base"/>
            <a:r>
              <a:rPr lang="es-ES" b="1" dirty="0">
                <a:solidFill>
                  <a:srgbClr val="92D050"/>
                </a:solidFill>
              </a:rPr>
              <a:t>Verde</a:t>
            </a:r>
            <a:r>
              <a:rPr lang="es-ES" dirty="0">
                <a:solidFill>
                  <a:srgbClr val="92D050"/>
                </a:solidFill>
              </a:rPr>
              <a:t>:</a:t>
            </a:r>
            <a:r>
              <a:rPr lang="es-ES" dirty="0"/>
              <a:t> salida de línea </a:t>
            </a:r>
            <a:r>
              <a:rPr lang="es-ES" dirty="0">
                <a:hlinkClick r:id="rId9" tooltip="Sonido estereofónico"/>
              </a:rPr>
              <a:t>estéreo</a:t>
            </a:r>
            <a:r>
              <a:rPr lang="es-ES" dirty="0"/>
              <a:t> para conectar altavoces o </a:t>
            </a:r>
            <a:r>
              <a:rPr lang="es-ES" dirty="0">
                <a:hlinkClick r:id="rId10" tooltip="Auriculares"/>
              </a:rPr>
              <a:t>auriculares</a:t>
            </a:r>
            <a:r>
              <a:rPr lang="es-ES" dirty="0"/>
              <a:t>.</a:t>
            </a:r>
          </a:p>
          <a:p>
            <a:pPr fontAlgn="base"/>
            <a:r>
              <a:rPr lang="es-ES" b="1" dirty="0">
                <a:solidFill>
                  <a:srgbClr val="0070C0"/>
                </a:solidFill>
              </a:rPr>
              <a:t>Azul</a:t>
            </a:r>
            <a:r>
              <a:rPr lang="es-ES" dirty="0">
                <a:solidFill>
                  <a:srgbClr val="0070C0"/>
                </a:solidFill>
              </a:rPr>
              <a:t>:</a:t>
            </a:r>
            <a:r>
              <a:rPr lang="es-ES" dirty="0"/>
              <a:t> entrada de línea estéreo, para capturar sonido de cualquier fuente, excepto micrófonos.</a:t>
            </a:r>
          </a:p>
          <a:p>
            <a:pPr fontAlgn="base"/>
            <a:r>
              <a:rPr lang="es-ES" b="1" dirty="0">
                <a:solidFill>
                  <a:srgbClr val="FF3399"/>
                </a:solidFill>
              </a:rPr>
              <a:t>Rosa</a:t>
            </a:r>
            <a:r>
              <a:rPr lang="es-ES" b="1" dirty="0"/>
              <a:t>/</a:t>
            </a:r>
            <a:r>
              <a:rPr lang="es-ES" b="1" dirty="0">
                <a:solidFill>
                  <a:srgbClr val="FF0000"/>
                </a:solidFill>
              </a:rPr>
              <a:t>Rojo</a:t>
            </a:r>
            <a:r>
              <a:rPr lang="es-ES" dirty="0"/>
              <a:t>: entrada de audio, para conectar un micrófono.</a:t>
            </a:r>
          </a:p>
          <a:p>
            <a:pPr fontAlgn="base"/>
            <a:r>
              <a:rPr lang="es-ES" b="1" dirty="0">
                <a:solidFill>
                  <a:schemeClr val="bg1">
                    <a:lumMod val="50000"/>
                  </a:schemeClr>
                </a:solidFill>
              </a:rPr>
              <a:t>Gris</a:t>
            </a:r>
            <a:r>
              <a:rPr lang="es-ES" dirty="0"/>
              <a:t>: salida de línea para conectar los altavoces laterales.</a:t>
            </a:r>
          </a:p>
          <a:p>
            <a:pPr fontAlgn="base"/>
            <a:r>
              <a:rPr lang="es-ES" b="1" dirty="0"/>
              <a:t>Negro</a:t>
            </a:r>
            <a:r>
              <a:rPr lang="es-ES" dirty="0"/>
              <a:t>: salida de línea para conectar los altavoces traseros.</a:t>
            </a:r>
          </a:p>
          <a:p>
            <a:pPr fontAlgn="base"/>
            <a:r>
              <a:rPr lang="es-ES" b="1" dirty="0">
                <a:solidFill>
                  <a:srgbClr val="FFC000"/>
                </a:solidFill>
              </a:rPr>
              <a:t>Naranja</a:t>
            </a:r>
            <a:r>
              <a:rPr lang="es-ES" dirty="0">
                <a:solidFill>
                  <a:srgbClr val="FFC000"/>
                </a:solidFill>
              </a:rPr>
              <a:t>:</a:t>
            </a:r>
            <a:r>
              <a:rPr lang="es-ES" dirty="0"/>
              <a:t> salida de línea para conectar el altavoz central o el </a:t>
            </a:r>
            <a:r>
              <a:rPr lang="es-ES" i="1" dirty="0"/>
              <a:t>subwoofer</a:t>
            </a:r>
            <a:r>
              <a:rPr lang="es-ES" dirty="0"/>
              <a:t> (</a:t>
            </a:r>
            <a:r>
              <a:rPr lang="es-ES" dirty="0" err="1"/>
              <a:t>subgrave</a:t>
            </a:r>
            <a:r>
              <a:rPr lang="es-ES" dirty="0"/>
              <a:t>).</a:t>
            </a:r>
            <a:endParaRPr lang="es-E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817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0" y="1079440"/>
            <a:ext cx="9144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Conectores del PC: </a:t>
            </a:r>
            <a:r>
              <a:rPr lang="es-E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(PARTE VI)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 EXTERNOS: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· Red / Ethernet / RJ45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· Teléfono / RJ11</a:t>
            </a:r>
          </a:p>
          <a:p>
            <a:pPr lvl="1"/>
            <a:endParaRPr lang="es-E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· </a:t>
            </a:r>
            <a:r>
              <a:rPr lang="es-E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eSATA</a:t>
            </a:r>
            <a:endParaRPr lang="es-E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48279" y="2354425"/>
            <a:ext cx="5493508" cy="3294488"/>
          </a:xfrm>
          <a:prstGeom prst="rect">
            <a:avLst/>
          </a:prstGeom>
        </p:spPr>
      </p:pic>
      <p:sp>
        <p:nvSpPr>
          <p:cNvPr id="2" name="4 Rectángulo"/>
          <p:cNvSpPr/>
          <p:nvPr/>
        </p:nvSpPr>
        <p:spPr>
          <a:xfrm>
            <a:off x="1867679" y="57398"/>
            <a:ext cx="5408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OTRO HARDWARE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3799" flipH="1" flipV="1">
            <a:off x="5597571" y="1588398"/>
            <a:ext cx="2130475" cy="230321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748747" y="2132856"/>
            <a:ext cx="1395253" cy="143188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2" y="3263692"/>
            <a:ext cx="1440160" cy="122598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3808" y="4574217"/>
            <a:ext cx="1895475" cy="933450"/>
          </a:xfrm>
          <a:prstGeom prst="rect">
            <a:avLst/>
          </a:prstGeom>
        </p:spPr>
      </p:pic>
      <p:pic>
        <p:nvPicPr>
          <p:cNvPr id="2050" name="Picture 2" descr="Doble ESATA de corriente USB 2.0 combo de extremo a extremo 22Pin SATA cab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55976" y="4001669"/>
            <a:ext cx="5148379" cy="385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79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0" y="1079440"/>
            <a:ext cx="91440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Conectores del PC: </a:t>
            </a:r>
            <a:r>
              <a:rPr lang="es-E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(PARTE VII)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 Sin Cables / Inalámbricos: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· IR: </a:t>
            </a:r>
            <a:r>
              <a:rPr lang="es-E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InfraRojo</a:t>
            </a:r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(Luz)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· Radiofrecuencia (RF): 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	Radio (2,4GHz / 5GHz)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	Bluetooth (2,4GHz)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	</a:t>
            </a:r>
            <a:r>
              <a:rPr lang="es-E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Wifi</a:t>
            </a:r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(2,4GHz / 5GHz)</a:t>
            </a: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	NFC (13,56 MHz)</a:t>
            </a:r>
          </a:p>
        </p:txBody>
      </p:sp>
      <p:sp>
        <p:nvSpPr>
          <p:cNvPr id="2" name="4 Rectángulo"/>
          <p:cNvSpPr/>
          <p:nvPr/>
        </p:nvSpPr>
        <p:spPr>
          <a:xfrm>
            <a:off x="1867679" y="57398"/>
            <a:ext cx="5408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OTRO HARDWARE</a:t>
            </a:r>
          </a:p>
        </p:txBody>
      </p:sp>
    </p:spTree>
    <p:extLst>
      <p:ext uri="{BB962C8B-B14F-4D97-AF65-F5344CB8AC3E}">
        <p14:creationId xmlns:p14="http://schemas.microsoft.com/office/powerpoint/2010/main" val="342210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Rectángulo"/>
          <p:cNvSpPr/>
          <p:nvPr/>
        </p:nvSpPr>
        <p:spPr>
          <a:xfrm>
            <a:off x="1867679" y="57398"/>
            <a:ext cx="5408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OTRO HARDWARE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0" y="1079440"/>
            <a:ext cx="91440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Fuente de Alimentación</a:t>
            </a:r>
            <a:endParaRPr lang="es-E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500W, 600W, 750W,…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S.A.I.</a:t>
            </a:r>
            <a:endParaRPr lang="es-E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Batería + Protector de corriente.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Gadgets</a:t>
            </a:r>
            <a:endParaRPr lang="es-E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lvl="1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...</a:t>
            </a:r>
          </a:p>
          <a:p>
            <a:pPr lvl="1"/>
            <a:endParaRPr lang="es-E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665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Rectángulo">
            <a:extLst>
              <a:ext uri="{FF2B5EF4-FFF2-40B4-BE49-F238E27FC236}">
                <a16:creationId xmlns:a16="http://schemas.microsoft.com/office/drawing/2014/main" id="{CF46C30F-F141-4963-B555-19F6908AA885}"/>
              </a:ext>
            </a:extLst>
          </p:cNvPr>
          <p:cNvSpPr/>
          <p:nvPr/>
        </p:nvSpPr>
        <p:spPr>
          <a:xfrm>
            <a:off x="3885762" y="57398"/>
            <a:ext cx="1372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CPU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611EEA6-A546-43DB-A5B4-50BAE9CCEC76}"/>
              </a:ext>
            </a:extLst>
          </p:cNvPr>
          <p:cNvSpPr/>
          <p:nvPr/>
        </p:nvSpPr>
        <p:spPr>
          <a:xfrm>
            <a:off x="2888940" y="1023308"/>
            <a:ext cx="336612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700" b="1" u="sng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Fabricantes: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CAA35BD-FF03-4976-9E69-FAAAB8BF541D}"/>
              </a:ext>
            </a:extLst>
          </p:cNvPr>
          <p:cNvSpPr/>
          <p:nvPr/>
        </p:nvSpPr>
        <p:spPr>
          <a:xfrm>
            <a:off x="0" y="2100912"/>
            <a:ext cx="914399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Intel</a:t>
            </a:r>
          </a:p>
          <a:p>
            <a:pPr algn="just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	</a:t>
            </a:r>
          </a:p>
          <a:p>
            <a:pPr algn="just"/>
            <a:endParaRPr lang="es-E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lvl="2" algn="just"/>
            <a:endParaRPr lang="es-E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AMD</a:t>
            </a:r>
          </a:p>
          <a:p>
            <a:pPr lvl="2" algn="just"/>
            <a:endParaRPr lang="es-ES" sz="16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lvl="2" algn="just"/>
            <a:r>
              <a:rPr lang="es-E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CPU</a:t>
            </a:r>
          </a:p>
          <a:p>
            <a:pPr lvl="2" algn="just"/>
            <a:endParaRPr lang="es-ES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lvl="2" algn="just"/>
            <a:endParaRPr lang="es-ES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lvl="2" algn="just"/>
            <a:r>
              <a:rPr lang="es-E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APU</a:t>
            </a:r>
            <a:endParaRPr lang="es-E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A88A452-9AD8-41BA-84A0-277249C00D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704" y="3082445"/>
            <a:ext cx="960000" cy="720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B328A60-1969-47A8-9A50-9C89949BB9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848" y="3082445"/>
            <a:ext cx="960000" cy="720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0ED7279-7D20-43AF-8FB8-E8FDC60FE5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237474"/>
            <a:ext cx="2886636" cy="219152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58A075C-D1C8-4B6A-9DC1-6A8C13E07A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789040"/>
            <a:ext cx="3237435" cy="124641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BAEC3D7-25D5-498A-BA56-8147F1F12E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136" y="3082445"/>
            <a:ext cx="958580" cy="720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51063A7-87A7-4AE5-BD3B-B8F7472DD5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992" y="3082445"/>
            <a:ext cx="960000" cy="720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68DFFB4-33E4-435B-A897-7FD73E6DAC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860" y="3082445"/>
            <a:ext cx="960000" cy="720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6F256E7-1A08-4A1E-B0A3-6F30375C32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560" y="3082445"/>
            <a:ext cx="960000" cy="720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245CFA4-CCE9-4AA4-9B0C-5E97D3BAD4E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444" l="6750" r="90000">
                        <a14:foregroundMark x1="28000" y1="32444" x2="51875" y2="30000"/>
                        <a14:foregroundMark x1="38250" y1="11556" x2="61375" y2="26222"/>
                        <a14:foregroundMark x1="44125" y1="10000" x2="57250" y2="17556"/>
                        <a14:foregroundMark x1="50625" y1="10667" x2="30250" y2="17778"/>
                        <a14:foregroundMark x1="27875" y1="21111" x2="22125" y2="41556"/>
                        <a14:foregroundMark x1="22375" y1="32000" x2="30000" y2="52889"/>
                        <a14:foregroundMark x1="26500" y1="50000" x2="49000" y2="48889"/>
                        <a14:foregroundMark x1="58750" y1="34000" x2="79625" y2="36000"/>
                        <a14:foregroundMark x1="73125" y1="78444" x2="27625" y2="80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2999" r="13404" b="4546"/>
          <a:stretch/>
        </p:blipFill>
        <p:spPr>
          <a:xfrm>
            <a:off x="144194" y="3082445"/>
            <a:ext cx="981222" cy="720000"/>
          </a:xfrm>
          <a:prstGeom prst="rect">
            <a:avLst/>
          </a:prstGeom>
        </p:spPr>
      </p:pic>
      <p:pic>
        <p:nvPicPr>
          <p:cNvPr id="14" name="Picture 2" descr="AMD Threadripper processor">
            <a:extLst>
              <a:ext uri="{FF2B5EF4-FFF2-40B4-BE49-F238E27FC236}">
                <a16:creationId xmlns:a16="http://schemas.microsoft.com/office/drawing/2014/main" id="{57C80A90-4F7D-4595-A5E3-3F1524B79B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9" r="20709"/>
          <a:stretch/>
        </p:blipFill>
        <p:spPr bwMode="auto">
          <a:xfrm>
            <a:off x="2111554" y="4821806"/>
            <a:ext cx="1020286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AMD A-Series and FX">
            <a:extLst>
              <a:ext uri="{FF2B5EF4-FFF2-40B4-BE49-F238E27FC236}">
                <a16:creationId xmlns:a16="http://schemas.microsoft.com/office/drawing/2014/main" id="{89DF4F1A-6983-484A-8B5F-E0103DFF7E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9"/>
          <a:stretch/>
        </p:blipFill>
        <p:spPr bwMode="auto">
          <a:xfrm>
            <a:off x="4668501" y="4821806"/>
            <a:ext cx="1058475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AMD A-Series and FX">
            <a:extLst>
              <a:ext uri="{FF2B5EF4-FFF2-40B4-BE49-F238E27FC236}">
                <a16:creationId xmlns:a16="http://schemas.microsoft.com/office/drawing/2014/main" id="{81F61002-51B0-498B-8191-FDF19254C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36"/>
          <a:stretch/>
        </p:blipFill>
        <p:spPr bwMode="auto">
          <a:xfrm>
            <a:off x="7248429" y="4821806"/>
            <a:ext cx="1087983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38CFC5C-0870-49A9-BCC5-A99604991F2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2" r="21694"/>
          <a:stretch/>
        </p:blipFill>
        <p:spPr>
          <a:xfrm>
            <a:off x="3370933" y="4821806"/>
            <a:ext cx="1058475" cy="9000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8094B6ED-939E-4E98-937C-42ECE1632C2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6" r="21455"/>
          <a:stretch/>
        </p:blipFill>
        <p:spPr>
          <a:xfrm>
            <a:off x="5966069" y="4821806"/>
            <a:ext cx="1043267" cy="900000"/>
          </a:xfrm>
          <a:prstGeom prst="rect">
            <a:avLst/>
          </a:prstGeom>
        </p:spPr>
      </p:pic>
      <p:pic>
        <p:nvPicPr>
          <p:cNvPr id="19" name="Picture 8" descr="AMD Ryzen + Vega">
            <a:extLst>
              <a:ext uri="{FF2B5EF4-FFF2-40B4-BE49-F238E27FC236}">
                <a16:creationId xmlns:a16="http://schemas.microsoft.com/office/drawing/2014/main" id="{8EA0884C-4568-4A48-8593-B5D918D57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6"/>
          <a:stretch/>
        </p:blipFill>
        <p:spPr bwMode="auto">
          <a:xfrm>
            <a:off x="2094813" y="5990805"/>
            <a:ext cx="1032113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15EA5220-B821-4A1B-88FC-5F20348980F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0" r="100000">
                        <a14:foregroundMark x1="10588" y1="36471" x2="50294" y2="53824"/>
                        <a14:foregroundMark x1="19412" y1="35882" x2="55882" y2="33824"/>
                        <a14:foregroundMark x1="30000" y1="23235" x2="56471" y2="22059"/>
                        <a14:foregroundMark x1="57059" y1="22647" x2="58824" y2="40000"/>
                        <a14:foregroundMark x1="64118" y1="40294" x2="87353" y2="38235"/>
                        <a14:foregroundMark x1="37647" y1="50882" x2="11176" y2="46176"/>
                        <a14:foregroundMark x1="53529" y1="75000" x2="18235" y2="75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002" y="2951834"/>
            <a:ext cx="981222" cy="9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1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Rectángulo"/>
          <p:cNvSpPr/>
          <p:nvPr/>
        </p:nvSpPr>
        <p:spPr>
          <a:xfrm>
            <a:off x="3885762" y="57398"/>
            <a:ext cx="1372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CPU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888940" y="1023308"/>
            <a:ext cx="336612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700" b="1" u="sng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Características: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0" y="1772816"/>
            <a:ext cx="914399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Velocidad (GHz) </a:t>
            </a:r>
            <a:r>
              <a:rPr lang="es-ES" sz="16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ver </a:t>
            </a:r>
            <a:r>
              <a:rPr lang="es-ES" sz="16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linkClick r:id="rId2"/>
              </a:rPr>
              <a:t>www.PCComponentes.com</a:t>
            </a:r>
            <a:endParaRPr lang="es-ES" sz="20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lvl="2" algn="just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1 Hz = 1 instrucción procesada por </a:t>
            </a:r>
            <a:r>
              <a:rPr lang="es-E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sg</a:t>
            </a:r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</a:t>
            </a:r>
          </a:p>
          <a:p>
            <a:pPr lvl="2" algn="just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1 GHz = 1,000,000,000 </a:t>
            </a:r>
            <a:r>
              <a:rPr lang="es-E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instr</a:t>
            </a:r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./</a:t>
            </a:r>
            <a:r>
              <a:rPr lang="es-E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sg</a:t>
            </a:r>
            <a:endParaRPr lang="es-E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lvl="2" algn="just"/>
            <a:endParaRPr lang="es-E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Tamaño de la instrucción </a:t>
            </a:r>
            <a:r>
              <a:rPr lang="es-ES" sz="16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ver </a:t>
            </a:r>
            <a:r>
              <a:rPr lang="es-ES" sz="16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linkClick r:id="rId3"/>
              </a:rPr>
              <a:t>http://www.intercambiosvirtuales.org</a:t>
            </a:r>
            <a:endParaRPr lang="es-ES" sz="16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lvl="2" algn="just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Instrucciones de 32 bits (x86)</a:t>
            </a:r>
          </a:p>
          <a:p>
            <a:pPr lvl="2" algn="just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Instrucciones de 64 bits (x64)</a:t>
            </a:r>
          </a:p>
          <a:p>
            <a:pPr lvl="2" algn="just"/>
            <a:endParaRPr lang="es-E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Memoria caché: L1 (KB), L2 (KB) y L3 (MB)</a:t>
            </a:r>
            <a:endParaRPr lang="es-ES" sz="36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just"/>
            <a:endParaRPr lang="es-E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lvl="2" algn="just"/>
            <a:endParaRPr lang="es-E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469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Rectángulo"/>
          <p:cNvSpPr/>
          <p:nvPr/>
        </p:nvSpPr>
        <p:spPr>
          <a:xfrm>
            <a:off x="3885762" y="57398"/>
            <a:ext cx="1372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CPU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888940" y="1023308"/>
            <a:ext cx="336612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700" b="1" u="sng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Problema: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467543" y="2100912"/>
            <a:ext cx="806489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Tengo un microprocesador de 4 núcleos a 1’2 GHz de 32 bits y otro procesador de 2 núcleos a 1’3 GHz de 64 bits.</a:t>
            </a:r>
          </a:p>
          <a:p>
            <a:pPr algn="just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Mide en palabras procesadas por segundo cual es mejor.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67543" y="5589240"/>
            <a:ext cx="80648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linkClick r:id="rId2"/>
              </a:rPr>
              <a:t>https://www.youtube.com/watch?v=iWPL8jY0L44</a:t>
            </a:r>
            <a:endParaRPr lang="es-E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907704" y="4869160"/>
            <a:ext cx="5256584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700" b="1" u="sng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Cómo se construye:</a:t>
            </a:r>
          </a:p>
        </p:txBody>
      </p:sp>
    </p:spTree>
    <p:extLst>
      <p:ext uri="{BB962C8B-B14F-4D97-AF65-F5344CB8AC3E}">
        <p14:creationId xmlns:p14="http://schemas.microsoft.com/office/powerpoint/2010/main" val="223944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Rectángulo">
            <a:extLst>
              <a:ext uri="{FF2B5EF4-FFF2-40B4-BE49-F238E27FC236}">
                <a16:creationId xmlns:a16="http://schemas.microsoft.com/office/drawing/2014/main" id="{450C8009-C55C-4AF4-9177-69DE73B5776B}"/>
              </a:ext>
            </a:extLst>
          </p:cNvPr>
          <p:cNvSpPr/>
          <p:nvPr/>
        </p:nvSpPr>
        <p:spPr>
          <a:xfrm>
            <a:off x="3885762" y="57398"/>
            <a:ext cx="1372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CPU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C6E080A-58EB-4F47-802C-0A4C58CB8A49}"/>
              </a:ext>
            </a:extLst>
          </p:cNvPr>
          <p:cNvSpPr/>
          <p:nvPr/>
        </p:nvSpPr>
        <p:spPr>
          <a:xfrm>
            <a:off x="251520" y="1023308"/>
            <a:ext cx="864096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700" b="1" u="sng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Fabricantes para dispositivos móviles: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86D5BEF-6C7E-4966-B021-27659D4F30F3}"/>
              </a:ext>
            </a:extLst>
          </p:cNvPr>
          <p:cNvSpPr/>
          <p:nvPr/>
        </p:nvSpPr>
        <p:spPr>
          <a:xfrm>
            <a:off x="1906209" y="6431270"/>
            <a:ext cx="53315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2"/>
              </a:rPr>
              <a:t>https://www.youtube.com/watch?v=omVCf71apzQ</a:t>
            </a:r>
            <a:endParaRPr lang="es-ES" dirty="0"/>
          </a:p>
        </p:txBody>
      </p:sp>
      <p:pic>
        <p:nvPicPr>
          <p:cNvPr id="1026" name="Picture 2" descr="Qualcomm Snapdragon 8 Gen 1 (SM8450): características, especificaciones y  precios | Geektopia">
            <a:extLst>
              <a:ext uri="{FF2B5EF4-FFF2-40B4-BE49-F238E27FC236}">
                <a16:creationId xmlns:a16="http://schemas.microsoft.com/office/drawing/2014/main" id="{AD8B5941-3796-B1AD-8F39-1BDAE2626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64" y="2042786"/>
            <a:ext cx="18669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amsung presenta el revolucionario procesador Exynos 2200 con GPU Xclipse e  impulsado por arquitectura AMD RDNA 2 – Samsung Newsroom Argentina">
            <a:extLst>
              <a:ext uri="{FF2B5EF4-FFF2-40B4-BE49-F238E27FC236}">
                <a16:creationId xmlns:a16="http://schemas.microsoft.com/office/drawing/2014/main" id="{83CDB991-9E5A-A73F-B189-246770B2B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5" t="10805" r="29231" b="11279"/>
          <a:stretch/>
        </p:blipFill>
        <p:spPr bwMode="auto">
          <a:xfrm>
            <a:off x="3545549" y="1977784"/>
            <a:ext cx="2034563" cy="204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Đánh giá chip Apple A16 Bionic: Liệu có xuất sắc như mong chờ? -  Fptshop.com.vn">
            <a:extLst>
              <a:ext uri="{FF2B5EF4-FFF2-40B4-BE49-F238E27FC236}">
                <a16:creationId xmlns:a16="http://schemas.microsoft.com/office/drawing/2014/main" id="{79D04864-3E41-123E-3E0E-A083BFCAB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4" t="13381" r="21777" b="9510"/>
          <a:stretch/>
        </p:blipFill>
        <p:spPr bwMode="auto">
          <a:xfrm>
            <a:off x="6857917" y="1977784"/>
            <a:ext cx="2034563" cy="207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iSilicon Kirin 9000 - WikiMovel">
            <a:extLst>
              <a:ext uri="{FF2B5EF4-FFF2-40B4-BE49-F238E27FC236}">
                <a16:creationId xmlns:a16="http://schemas.microsoft.com/office/drawing/2014/main" id="{D835E984-83E2-800E-419F-8F3E72D56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369" y="4317528"/>
            <a:ext cx="2113742" cy="211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ediaTek Dimensity 9000+ just announced. New monster of MediaTek is here. -  xiaomiui">
            <a:extLst>
              <a:ext uri="{FF2B5EF4-FFF2-40B4-BE49-F238E27FC236}">
                <a16:creationId xmlns:a16="http://schemas.microsoft.com/office/drawing/2014/main" id="{4C77A4B8-7EE6-11B5-3B48-0912258FD4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4881" r="26375" b="5115"/>
          <a:stretch/>
        </p:blipFill>
        <p:spPr bwMode="auto">
          <a:xfrm>
            <a:off x="5258254" y="4345729"/>
            <a:ext cx="2140438" cy="211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200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7A536BC-72F4-9FB2-37BB-8370BFB0D633}"/>
              </a:ext>
            </a:extLst>
          </p:cNvPr>
          <p:cNvSpPr txBox="1"/>
          <p:nvPr/>
        </p:nvSpPr>
        <p:spPr>
          <a:xfrm>
            <a:off x="467544" y="3167390"/>
            <a:ext cx="8569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linkClick r:id="rId2"/>
              </a:rPr>
              <a:t>Smartphone Processors Ranking List [2022] - </a:t>
            </a:r>
            <a:r>
              <a:rPr lang="en-US" sz="2800" dirty="0" err="1">
                <a:hlinkClick r:id="rId2"/>
              </a:rPr>
              <a:t>NanoReview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17394296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1972</Words>
  <Application>Microsoft Office PowerPoint</Application>
  <PresentationFormat>Presentación en pantalla (4:3)</PresentationFormat>
  <Paragraphs>481</Paragraphs>
  <Slides>49</Slides>
  <Notes>4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49</vt:i4>
      </vt:variant>
    </vt:vector>
  </HeadingPairs>
  <TitlesOfParts>
    <vt:vector size="53" baseType="lpstr">
      <vt:lpstr>Arial</vt:lpstr>
      <vt:lpstr>Calibri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Profe</dc:creator>
  <cp:lastModifiedBy>JOSE LÓPEZ</cp:lastModifiedBy>
  <cp:revision>327</cp:revision>
  <dcterms:created xsi:type="dcterms:W3CDTF">2013-10-01T06:29:46Z</dcterms:created>
  <dcterms:modified xsi:type="dcterms:W3CDTF">2022-11-06T09:11:55Z</dcterms:modified>
</cp:coreProperties>
</file>