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2" r:id="rId4"/>
    <p:sldId id="260" r:id="rId5"/>
    <p:sldId id="264" r:id="rId6"/>
    <p:sldId id="265" r:id="rId7"/>
    <p:sldId id="259" r:id="rId8"/>
    <p:sldId id="263" r:id="rId9"/>
    <p:sldId id="268"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32E4C0-08DA-47A8-AB9F-2CB33290DB2F}"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B39061-45A9-4CF0-B868-C52483715B1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3"/>
            </a:gs>
            <a:gs pos="56000">
              <a:schemeClr val="bg1"/>
            </a:gs>
            <a:gs pos="56000">
              <a:schemeClr val="accent6"/>
            </a:gs>
          </a:gsLst>
          <a:lin ang="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2E4C0-08DA-47A8-AB9F-2CB33290DB2F}" type="datetimeFigureOut">
              <a:rPr lang="es-ES" smtClean="0"/>
              <a:pPr/>
              <a:t>21/02/2014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39061-45A9-4CF0-B868-C52483715B1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Ardboe_Cross.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3000"/>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700808"/>
            <a:ext cx="7772400" cy="1829761"/>
          </a:xfrm>
        </p:spPr>
        <p:txBody>
          <a:bodyPr>
            <a:noAutofit/>
          </a:bodyPr>
          <a:lstStyle/>
          <a:p>
            <a:pPr algn="ctr"/>
            <a:r>
              <a:rPr lang="es-ES" sz="12000" dirty="0" smtClean="0">
                <a:solidFill>
                  <a:schemeClr val="tx1"/>
                </a:solidFill>
                <a:latin typeface="Monotype Corsiva" pitchFamily="66" charset="0"/>
                <a:ea typeface="Verdana" pitchFamily="34" charset="0"/>
                <a:cs typeface="Verdana" pitchFamily="34" charset="0"/>
              </a:rPr>
              <a:t>IRELAND</a:t>
            </a:r>
            <a:endParaRPr lang="es-ES" sz="12000" dirty="0">
              <a:solidFill>
                <a:schemeClr val="tx1"/>
              </a:solidFill>
              <a:latin typeface="Monotype Corsiva" pitchFamily="66" charset="0"/>
              <a:ea typeface="Verdana" pitchFamily="34" charset="0"/>
              <a:cs typeface="Verdana" pitchFamily="34" charset="0"/>
            </a:endParaRPr>
          </a:p>
        </p:txBody>
      </p:sp>
      <p:sp>
        <p:nvSpPr>
          <p:cNvPr id="3" name="2 Subtítulo"/>
          <p:cNvSpPr>
            <a:spLocks noGrp="1"/>
          </p:cNvSpPr>
          <p:nvPr>
            <p:ph type="subTitle" idx="1"/>
          </p:nvPr>
        </p:nvSpPr>
        <p:spPr>
          <a:xfrm>
            <a:off x="755576" y="5013176"/>
            <a:ext cx="7772400" cy="1199704"/>
          </a:xfrm>
        </p:spPr>
        <p:txBody>
          <a:bodyPr>
            <a:normAutofit fontScale="77500" lnSpcReduction="20000"/>
          </a:bodyPr>
          <a:lstStyle/>
          <a:p>
            <a:pPr algn="ctr"/>
            <a:r>
              <a:rPr lang="es-ES" b="1" dirty="0" smtClean="0">
                <a:solidFill>
                  <a:schemeClr val="tx1"/>
                </a:solidFill>
                <a:latin typeface="Monotype Corsiva" pitchFamily="66" charset="0"/>
              </a:rPr>
              <a:t>Elizabeth </a:t>
            </a:r>
            <a:r>
              <a:rPr lang="es-ES" b="1" dirty="0" err="1" smtClean="0">
                <a:solidFill>
                  <a:schemeClr val="tx1"/>
                </a:solidFill>
                <a:latin typeface="Monotype Corsiva" pitchFamily="66" charset="0"/>
              </a:rPr>
              <a:t>Chiso</a:t>
            </a:r>
            <a:r>
              <a:rPr lang="es-ES" b="1" dirty="0" smtClean="0">
                <a:solidFill>
                  <a:schemeClr val="tx1"/>
                </a:solidFill>
                <a:latin typeface="Monotype Corsiva" pitchFamily="66" charset="0"/>
              </a:rPr>
              <a:t> </a:t>
            </a:r>
            <a:r>
              <a:rPr lang="es-ES" b="1" dirty="0" err="1" smtClean="0">
                <a:solidFill>
                  <a:schemeClr val="tx1"/>
                </a:solidFill>
                <a:latin typeface="Monotype Corsiva" pitchFamily="66" charset="0"/>
              </a:rPr>
              <a:t>Agbata</a:t>
            </a:r>
            <a:r>
              <a:rPr lang="es-ES" b="1" dirty="0" smtClean="0">
                <a:solidFill>
                  <a:schemeClr val="tx1"/>
                </a:solidFill>
                <a:latin typeface="Monotype Corsiva" pitchFamily="66" charset="0"/>
              </a:rPr>
              <a:t> Sarmiento</a:t>
            </a:r>
          </a:p>
          <a:p>
            <a:pPr algn="ctr"/>
            <a:r>
              <a:rPr lang="es-ES" b="1" dirty="0" smtClean="0">
                <a:solidFill>
                  <a:schemeClr val="tx1"/>
                </a:solidFill>
                <a:latin typeface="Monotype Corsiva" pitchFamily="66" charset="0"/>
              </a:rPr>
              <a:t>Paula Macías García</a:t>
            </a:r>
          </a:p>
          <a:p>
            <a:pPr algn="ctr"/>
            <a:r>
              <a:rPr lang="es-ES" b="1" dirty="0" smtClean="0">
                <a:solidFill>
                  <a:schemeClr val="tx1"/>
                </a:solidFill>
                <a:latin typeface="Monotype Corsiva" pitchFamily="66" charset="0"/>
              </a:rPr>
              <a:t>Carmen Trigueros Postigo   </a:t>
            </a:r>
            <a:endParaRPr lang="es-ES" b="1" dirty="0">
              <a:solidFill>
                <a:schemeClr val="tx1"/>
              </a:solidFill>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940966"/>
          </a:xfrm>
        </p:spPr>
        <p:txBody>
          <a:bodyPr>
            <a:normAutofit/>
          </a:bodyPr>
          <a:lstStyle/>
          <a:p>
            <a:pPr algn="ctr"/>
            <a:r>
              <a:rPr lang="es-ES" sz="4400" dirty="0" err="1" smtClean="0">
                <a:latin typeface="Script MT Bold" pitchFamily="66" charset="0"/>
              </a:rPr>
              <a:t>Location</a:t>
            </a:r>
            <a:endParaRPr lang="es-ES" sz="4400" dirty="0">
              <a:latin typeface="Script MT Bold" pitchFamily="66" charset="0"/>
            </a:endParaRPr>
          </a:p>
        </p:txBody>
      </p:sp>
      <p:sp>
        <p:nvSpPr>
          <p:cNvPr id="4" name="3 Marcador de contenido"/>
          <p:cNvSpPr>
            <a:spLocks noGrp="1"/>
          </p:cNvSpPr>
          <p:nvPr>
            <p:ph idx="1"/>
          </p:nvPr>
        </p:nvSpPr>
        <p:spPr>
          <a:xfrm>
            <a:off x="251520" y="1457400"/>
            <a:ext cx="4499992" cy="5400600"/>
          </a:xfrm>
        </p:spPr>
        <p:txBody>
          <a:bodyPr>
            <a:noAutofit/>
          </a:bodyPr>
          <a:lstStyle/>
          <a:p>
            <a:pPr lvl="0"/>
            <a:r>
              <a:rPr lang="en-US" sz="1800" dirty="0"/>
              <a:t>Ireland is an island to the northwest of continental Europe. It is the third-largest island in Europe and the twentieth-largest </a:t>
            </a:r>
            <a:r>
              <a:rPr lang="en-US" sz="1800" dirty="0" smtClean="0"/>
              <a:t>island on </a:t>
            </a:r>
            <a:r>
              <a:rPr lang="en-US" sz="1800" dirty="0"/>
              <a:t>Earth</a:t>
            </a:r>
            <a:r>
              <a:rPr lang="en-US" sz="1800" dirty="0" smtClean="0"/>
              <a:t>.</a:t>
            </a:r>
            <a:r>
              <a:rPr lang="en-US" sz="1800" dirty="0"/>
              <a:t> To its </a:t>
            </a:r>
            <a:r>
              <a:rPr lang="en-US" sz="1800" dirty="0" smtClean="0"/>
              <a:t>east, the </a:t>
            </a:r>
            <a:r>
              <a:rPr lang="en-US" sz="1800" dirty="0"/>
              <a:t>island of Great </a:t>
            </a:r>
            <a:r>
              <a:rPr lang="en-US" sz="1800" dirty="0" smtClean="0"/>
              <a:t>Britain; both countries are </a:t>
            </a:r>
            <a:r>
              <a:rPr lang="en-US" sz="1800" dirty="0"/>
              <a:t>separated by the Irish </a:t>
            </a:r>
            <a:r>
              <a:rPr lang="en-US" sz="1800" dirty="0" smtClean="0"/>
              <a:t>Sea</a:t>
            </a:r>
            <a:r>
              <a:rPr lang="en-US" sz="1800" dirty="0"/>
              <a:t> and </a:t>
            </a:r>
            <a:r>
              <a:rPr lang="en-US" sz="1800" dirty="0" smtClean="0"/>
              <a:t> North </a:t>
            </a:r>
            <a:r>
              <a:rPr lang="en-US" sz="1800" dirty="0"/>
              <a:t>Channel</a:t>
            </a:r>
            <a:r>
              <a:rPr lang="en-US" sz="1800" dirty="0" smtClean="0"/>
              <a:t>. </a:t>
            </a:r>
          </a:p>
          <a:p>
            <a:pPr lvl="0"/>
            <a:endParaRPr lang="en-US" sz="1800" dirty="0" smtClean="0"/>
          </a:p>
          <a:p>
            <a:pPr lvl="0"/>
            <a:endParaRPr lang="en-US" sz="1800" dirty="0" smtClean="0"/>
          </a:p>
          <a:p>
            <a:pPr lvl="0"/>
            <a:r>
              <a:rPr lang="en-US" sz="1800" dirty="0" smtClean="0"/>
              <a:t>Politically, Ireland is divided between the Republic of Ireland and Northern Ireland, a part of the United Kingdom.</a:t>
            </a:r>
            <a:endParaRPr lang="es-ES" sz="1800" dirty="0" smtClean="0"/>
          </a:p>
          <a:p>
            <a:endParaRPr lang="en-US" sz="1800" dirty="0" smtClean="0"/>
          </a:p>
          <a:p>
            <a:pPr algn="just"/>
            <a:endParaRPr lang="en-US" sz="1800" dirty="0" smtClean="0"/>
          </a:p>
          <a:p>
            <a:pPr algn="just"/>
            <a:endParaRPr lang="en-US" sz="1800" dirty="0" smtClean="0"/>
          </a:p>
          <a:p>
            <a:pPr algn="just"/>
            <a:endParaRPr lang="en-US" sz="1800" dirty="0" smtClean="0"/>
          </a:p>
        </p:txBody>
      </p:sp>
      <p:pic>
        <p:nvPicPr>
          <p:cNvPr id="5" name="4 Imagen" descr="irlanda-mapa.gif"/>
          <p:cNvPicPr>
            <a:picLocks noChangeAspect="1"/>
          </p:cNvPicPr>
          <p:nvPr/>
        </p:nvPicPr>
        <p:blipFill>
          <a:blip r:embed="rId2" cstate="print"/>
          <a:stretch>
            <a:fillRect/>
          </a:stretch>
        </p:blipFill>
        <p:spPr>
          <a:xfrm>
            <a:off x="4788024" y="1052736"/>
            <a:ext cx="3936387" cy="5449509"/>
          </a:xfrm>
          <a:prstGeom prst="rect">
            <a:avLst/>
          </a:prstGeom>
        </p:spPr>
      </p:pic>
      <p:sp>
        <p:nvSpPr>
          <p:cNvPr id="7" name="3 Marcador de contenido"/>
          <p:cNvSpPr txBox="1">
            <a:spLocks/>
          </p:cNvSpPr>
          <p:nvPr/>
        </p:nvSpPr>
        <p:spPr>
          <a:xfrm>
            <a:off x="0" y="5013176"/>
            <a:ext cx="2627784" cy="4392488"/>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78098"/>
          </a:xfrm>
        </p:spPr>
        <p:txBody>
          <a:bodyPr>
            <a:normAutofit/>
          </a:bodyPr>
          <a:lstStyle/>
          <a:p>
            <a:pPr algn="ctr"/>
            <a:r>
              <a:rPr lang="es-ES" sz="4400" dirty="0" err="1" smtClean="0">
                <a:latin typeface="Script MT Bold" pitchFamily="66" charset="0"/>
              </a:rPr>
              <a:t>Dublin</a:t>
            </a:r>
            <a:endParaRPr lang="es-ES" sz="4400" dirty="0">
              <a:latin typeface="Script MT Bold" pitchFamily="66" charset="0"/>
            </a:endParaRPr>
          </a:p>
        </p:txBody>
      </p:sp>
      <p:sp>
        <p:nvSpPr>
          <p:cNvPr id="3" name="2 Marcador de contenido"/>
          <p:cNvSpPr>
            <a:spLocks noGrp="1"/>
          </p:cNvSpPr>
          <p:nvPr>
            <p:ph idx="1"/>
          </p:nvPr>
        </p:nvSpPr>
        <p:spPr>
          <a:xfrm>
            <a:off x="467544" y="692696"/>
            <a:ext cx="8229600" cy="1828800"/>
          </a:xfrm>
        </p:spPr>
        <p:txBody>
          <a:bodyPr>
            <a:normAutofit/>
          </a:bodyPr>
          <a:lstStyle/>
          <a:p>
            <a:r>
              <a:rPr lang="en-US" sz="1800" dirty="0" smtClean="0"/>
              <a:t>Dublin  is the capital of Ireland. </a:t>
            </a:r>
            <a:r>
              <a:rPr lang="en-US" sz="1800" dirty="0" smtClean="0"/>
              <a:t>It is </a:t>
            </a:r>
            <a:r>
              <a:rPr lang="en-US" sz="1800" dirty="0" smtClean="0"/>
              <a:t>the most heavily </a:t>
            </a:r>
            <a:r>
              <a:rPr lang="en-US" sz="1800" dirty="0" err="1" smtClean="0"/>
              <a:t>touristed</a:t>
            </a:r>
            <a:r>
              <a:rPr lang="en-US" sz="1800" dirty="0" smtClean="0"/>
              <a:t> region</a:t>
            </a:r>
            <a:r>
              <a:rPr lang="en-US" sz="1800" baseline="30000" dirty="0" smtClean="0"/>
              <a:t> </a:t>
            </a:r>
            <a:r>
              <a:rPr lang="en-US" sz="1800" dirty="0" smtClean="0"/>
              <a:t>and home to several of the most popular attractions such as the Guinness Storehouse. The west and south west, which includes the Lakes of Killarney </a:t>
            </a:r>
            <a:r>
              <a:rPr lang="en-US" sz="1800" dirty="0" smtClean="0"/>
              <a:t> </a:t>
            </a:r>
            <a:r>
              <a:rPr lang="en-US" sz="1800" dirty="0" smtClean="0"/>
              <a:t>in Dingle peninsula. County Kerry  is in this special city and is one of the tree World Heritage Sites on the island.</a:t>
            </a:r>
            <a:endParaRPr lang="es-ES" sz="1800" dirty="0" smtClean="0"/>
          </a:p>
          <a:p>
            <a:endParaRPr lang="es-ES" sz="1800" dirty="0"/>
          </a:p>
        </p:txBody>
      </p:sp>
      <p:pic>
        <p:nvPicPr>
          <p:cNvPr id="10" name="9 Imagen" descr="280px-DublinMontage.jpg"/>
          <p:cNvPicPr>
            <a:picLocks noChangeAspect="1"/>
          </p:cNvPicPr>
          <p:nvPr/>
        </p:nvPicPr>
        <p:blipFill>
          <a:blip r:embed="rId2" cstate="print"/>
          <a:stretch>
            <a:fillRect/>
          </a:stretch>
        </p:blipFill>
        <p:spPr>
          <a:xfrm>
            <a:off x="395536" y="2424944"/>
            <a:ext cx="2808312" cy="4212468"/>
          </a:xfrm>
          <a:prstGeom prst="rect">
            <a:avLst/>
          </a:prstGeom>
        </p:spPr>
      </p:pic>
      <p:pic>
        <p:nvPicPr>
          <p:cNvPr id="11" name="10 Imagen" descr="Skellig michael-county kerry.jpg"/>
          <p:cNvPicPr>
            <a:picLocks noChangeAspect="1"/>
          </p:cNvPicPr>
          <p:nvPr/>
        </p:nvPicPr>
        <p:blipFill>
          <a:blip r:embed="rId3" cstate="print"/>
          <a:srcRect l="13745"/>
          <a:stretch>
            <a:fillRect/>
          </a:stretch>
        </p:blipFill>
        <p:spPr>
          <a:xfrm>
            <a:off x="3779912" y="2780928"/>
            <a:ext cx="4518670" cy="3248025"/>
          </a:xfrm>
          <a:prstGeom prst="rect">
            <a:avLst/>
          </a:prstGeom>
        </p:spPr>
      </p:pic>
      <p:sp>
        <p:nvSpPr>
          <p:cNvPr id="12" name="11 CuadroTexto"/>
          <p:cNvSpPr txBox="1"/>
          <p:nvPr/>
        </p:nvSpPr>
        <p:spPr>
          <a:xfrm>
            <a:off x="5148064" y="6237312"/>
            <a:ext cx="2016224" cy="369332"/>
          </a:xfrm>
          <a:prstGeom prst="rect">
            <a:avLst/>
          </a:prstGeom>
          <a:noFill/>
        </p:spPr>
        <p:txBody>
          <a:bodyPr wrap="square" rtlCol="0">
            <a:spAutoFit/>
          </a:bodyPr>
          <a:lstStyle/>
          <a:p>
            <a:r>
              <a:rPr lang="es-ES" dirty="0" smtClean="0">
                <a:latin typeface="Script MT Bold" pitchFamily="66" charset="0"/>
              </a:rPr>
              <a:t>County Kerry</a:t>
            </a:r>
            <a:endParaRPr lang="es-ES" dirty="0">
              <a:latin typeface="Script MT Bold"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Scale>
                                      <p:cBhvr>
                                        <p:cTn id="3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
                                        </p:tgtEl>
                                        <p:attrNameLst>
                                          <p:attrName>ppt_x</p:attrName>
                                          <p:attrName>ppt_y</p:attrName>
                                        </p:attrNameLst>
                                      </p:cBhvr>
                                    </p:animMotion>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p:spPr>
        <p:txBody>
          <a:bodyPr>
            <a:normAutofit/>
          </a:bodyPr>
          <a:lstStyle/>
          <a:p>
            <a:pPr algn="ctr"/>
            <a:r>
              <a:rPr lang="es-ES" sz="4400" dirty="0" err="1" smtClean="0">
                <a:latin typeface="Script MT Bold" pitchFamily="66" charset="0"/>
              </a:rPr>
              <a:t>Culture</a:t>
            </a:r>
            <a:endParaRPr lang="es-ES" sz="4400" dirty="0">
              <a:latin typeface="Script MT Bold" pitchFamily="66" charset="0"/>
            </a:endParaRPr>
          </a:p>
        </p:txBody>
      </p:sp>
      <p:sp>
        <p:nvSpPr>
          <p:cNvPr id="4" name="3 Marcador de contenido"/>
          <p:cNvSpPr>
            <a:spLocks noGrp="1"/>
          </p:cNvSpPr>
          <p:nvPr>
            <p:ph idx="1"/>
          </p:nvPr>
        </p:nvSpPr>
        <p:spPr>
          <a:xfrm>
            <a:off x="0" y="1124744"/>
            <a:ext cx="5184576" cy="5472608"/>
          </a:xfrm>
        </p:spPr>
        <p:txBody>
          <a:bodyPr>
            <a:noAutofit/>
          </a:bodyPr>
          <a:lstStyle/>
          <a:p>
            <a:r>
              <a:rPr lang="en-US" sz="1800" dirty="0" smtClean="0"/>
              <a:t>Ireland's culture comprises elements of the culture of ancient peoples, later </a:t>
            </a:r>
            <a:r>
              <a:rPr lang="en-US" sz="1800" dirty="0" smtClean="0"/>
              <a:t>immigrants </a:t>
            </a:r>
            <a:r>
              <a:rPr lang="en-US" sz="1800" dirty="0" smtClean="0"/>
              <a:t>and broadcast cultural influences. In broad terms, Ireland is regarded as one of the Celtic 'nations’ of Europe with Scotland, Wales, Cornwall, Isle of Man and Brittany. </a:t>
            </a:r>
          </a:p>
          <a:p>
            <a:pPr>
              <a:buNone/>
            </a:pPr>
            <a:r>
              <a:rPr lang="en-US" sz="1800" dirty="0" smtClean="0"/>
              <a:t> </a:t>
            </a:r>
          </a:p>
          <a:p>
            <a:r>
              <a:rPr lang="en-US" sz="1800" dirty="0" smtClean="0"/>
              <a:t>Religion has played a significant role in the cultural life of the island since ancient times. The missions, spread the Irish vision of Christianity to pagan England and the Frankish Empire. These missions brought written language to an illiterate population of Europe during the Dark Ages that followed the fall of Rome.</a:t>
            </a:r>
            <a:endParaRPr lang="es-ES" sz="1800" dirty="0" smtClean="0"/>
          </a:p>
          <a:p>
            <a:endParaRPr lang="en-US" sz="1800" dirty="0" smtClean="0"/>
          </a:p>
          <a:p>
            <a:r>
              <a:rPr lang="en-US" sz="1800" dirty="0" smtClean="0"/>
              <a:t> Since the 20th century, the Irish pubs have become milestones of a full range of cultural and gastronomic offerings, outposts of Irish culture.</a:t>
            </a:r>
            <a:endParaRPr lang="es-ES" sz="1800" dirty="0" smtClean="0"/>
          </a:p>
          <a:p>
            <a:endParaRPr lang="es-ES" sz="1800" dirty="0" smtClean="0"/>
          </a:p>
          <a:p>
            <a:endParaRPr lang="es-ES" sz="1800" dirty="0"/>
          </a:p>
        </p:txBody>
      </p:sp>
      <p:pic>
        <p:nvPicPr>
          <p:cNvPr id="5" name="4 Imagen" descr="Tall stone cross, with intricate carved patterns, protected by metal railings surrounded by short cut grass. Trees are to either side, cows in open countryside are in the middle distance.">
            <a:hlinkClick r:id="rId2"/>
          </p:cNvPr>
          <p:cNvPicPr/>
          <p:nvPr/>
        </p:nvPicPr>
        <p:blipFill>
          <a:blip r:embed="rId3" cstate="print"/>
          <a:srcRect/>
          <a:stretch>
            <a:fillRect/>
          </a:stretch>
        </p:blipFill>
        <p:spPr bwMode="auto">
          <a:xfrm>
            <a:off x="5508104" y="1700808"/>
            <a:ext cx="3111659" cy="41755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
                                        </p:tgtEl>
                                        <p:attrNameLst>
                                          <p:attrName>ppt_x</p:attrName>
                                          <p:attrName>ppt_y</p:attrName>
                                        </p:attrNameLst>
                                      </p:cBhvr>
                                    </p:animMotion>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08720"/>
          </a:xfrm>
        </p:spPr>
        <p:txBody>
          <a:bodyPr/>
          <a:lstStyle/>
          <a:p>
            <a:pPr algn="ctr"/>
            <a:r>
              <a:rPr lang="es-ES" dirty="0" err="1" smtClean="0">
                <a:latin typeface="Script MT Bold" pitchFamily="66" charset="0"/>
              </a:rPr>
              <a:t>Famous</a:t>
            </a:r>
            <a:r>
              <a:rPr lang="es-ES" dirty="0" smtClean="0">
                <a:latin typeface="Script MT Bold" pitchFamily="66" charset="0"/>
              </a:rPr>
              <a:t> </a:t>
            </a:r>
            <a:r>
              <a:rPr lang="es-ES" dirty="0" err="1" smtClean="0">
                <a:latin typeface="Script MT Bold" pitchFamily="66" charset="0"/>
              </a:rPr>
              <a:t>People</a:t>
            </a:r>
            <a:endParaRPr lang="es-ES" dirty="0">
              <a:latin typeface="Script MT Bold" pitchFamily="66" charset="0"/>
            </a:endParaRPr>
          </a:p>
        </p:txBody>
      </p:sp>
      <p:sp>
        <p:nvSpPr>
          <p:cNvPr id="5" name="4 Marcador de contenido"/>
          <p:cNvSpPr>
            <a:spLocks noGrp="1"/>
          </p:cNvSpPr>
          <p:nvPr>
            <p:ph idx="1"/>
          </p:nvPr>
        </p:nvSpPr>
        <p:spPr>
          <a:xfrm>
            <a:off x="0" y="836712"/>
            <a:ext cx="9144000" cy="939560"/>
          </a:xfrm>
        </p:spPr>
        <p:txBody>
          <a:bodyPr/>
          <a:lstStyle/>
          <a:p>
            <a:r>
              <a:rPr lang="en-US" sz="1800" dirty="0" smtClean="0"/>
              <a:t>Many famous people were born in this country. Some of them played in the films of Harry Potter.</a:t>
            </a:r>
            <a:endParaRPr lang="es-ES" sz="1800" dirty="0" smtClean="0"/>
          </a:p>
          <a:p>
            <a:endParaRPr lang="es-ES" dirty="0"/>
          </a:p>
        </p:txBody>
      </p:sp>
      <p:sp>
        <p:nvSpPr>
          <p:cNvPr id="4" name="3 CuadroTexto"/>
          <p:cNvSpPr txBox="1"/>
          <p:nvPr/>
        </p:nvSpPr>
        <p:spPr>
          <a:xfrm>
            <a:off x="395536" y="1484784"/>
            <a:ext cx="2232248" cy="369332"/>
          </a:xfrm>
          <a:prstGeom prst="rect">
            <a:avLst/>
          </a:prstGeom>
          <a:noFill/>
        </p:spPr>
        <p:txBody>
          <a:bodyPr wrap="square" rtlCol="0">
            <a:spAutoFit/>
          </a:bodyPr>
          <a:lstStyle/>
          <a:p>
            <a:r>
              <a:rPr lang="es-ES" dirty="0" smtClean="0">
                <a:latin typeface="Script MT Bold" pitchFamily="66" charset="0"/>
              </a:rPr>
              <a:t>Devon Murray</a:t>
            </a:r>
            <a:endParaRPr lang="es-ES" dirty="0">
              <a:latin typeface="Script MT Bold" pitchFamily="66" charset="0"/>
            </a:endParaRPr>
          </a:p>
        </p:txBody>
      </p:sp>
      <p:sp>
        <p:nvSpPr>
          <p:cNvPr id="7" name="6 CuadroTexto"/>
          <p:cNvSpPr txBox="1"/>
          <p:nvPr/>
        </p:nvSpPr>
        <p:spPr>
          <a:xfrm>
            <a:off x="2627784" y="2708920"/>
            <a:ext cx="1872208" cy="369332"/>
          </a:xfrm>
          <a:prstGeom prst="rect">
            <a:avLst/>
          </a:prstGeom>
          <a:noFill/>
        </p:spPr>
        <p:txBody>
          <a:bodyPr wrap="square" rtlCol="0">
            <a:spAutoFit/>
          </a:bodyPr>
          <a:lstStyle/>
          <a:p>
            <a:r>
              <a:rPr lang="es-ES" dirty="0" err="1" smtClean="0">
                <a:latin typeface="Script MT Bold" pitchFamily="66" charset="0"/>
              </a:rPr>
              <a:t>Evanna</a:t>
            </a:r>
            <a:r>
              <a:rPr lang="es-ES" dirty="0" smtClean="0">
                <a:latin typeface="Script MT Bold" pitchFamily="66" charset="0"/>
              </a:rPr>
              <a:t> Lynch</a:t>
            </a:r>
            <a:endParaRPr lang="es-ES" dirty="0">
              <a:latin typeface="Script MT Bold" pitchFamily="66" charset="0"/>
            </a:endParaRPr>
          </a:p>
        </p:txBody>
      </p:sp>
      <p:sp>
        <p:nvSpPr>
          <p:cNvPr id="8" name="7 CuadroTexto"/>
          <p:cNvSpPr txBox="1"/>
          <p:nvPr/>
        </p:nvSpPr>
        <p:spPr>
          <a:xfrm>
            <a:off x="7020272" y="2564904"/>
            <a:ext cx="1872208" cy="369332"/>
          </a:xfrm>
          <a:prstGeom prst="rect">
            <a:avLst/>
          </a:prstGeom>
          <a:noFill/>
        </p:spPr>
        <p:txBody>
          <a:bodyPr wrap="square" rtlCol="0">
            <a:spAutoFit/>
          </a:bodyPr>
          <a:lstStyle/>
          <a:p>
            <a:r>
              <a:rPr lang="es-ES" dirty="0" smtClean="0">
                <a:latin typeface="Script MT Bold" pitchFamily="66" charset="0"/>
              </a:rPr>
              <a:t>Michael </a:t>
            </a:r>
            <a:r>
              <a:rPr lang="es-ES" dirty="0" err="1" smtClean="0">
                <a:latin typeface="Script MT Bold" pitchFamily="66" charset="0"/>
              </a:rPr>
              <a:t>Gambon</a:t>
            </a:r>
            <a:endParaRPr lang="es-ES" dirty="0">
              <a:latin typeface="Script MT Bold" pitchFamily="66" charset="0"/>
            </a:endParaRPr>
          </a:p>
        </p:txBody>
      </p:sp>
      <p:sp>
        <p:nvSpPr>
          <p:cNvPr id="9" name="8 CuadroTexto"/>
          <p:cNvSpPr txBox="1"/>
          <p:nvPr/>
        </p:nvSpPr>
        <p:spPr>
          <a:xfrm>
            <a:off x="4860032" y="1412776"/>
            <a:ext cx="2016224" cy="369332"/>
          </a:xfrm>
          <a:prstGeom prst="rect">
            <a:avLst/>
          </a:prstGeom>
          <a:noFill/>
        </p:spPr>
        <p:txBody>
          <a:bodyPr wrap="square" rtlCol="0">
            <a:spAutoFit/>
          </a:bodyPr>
          <a:lstStyle/>
          <a:p>
            <a:r>
              <a:rPr lang="es-ES" dirty="0" smtClean="0">
                <a:latin typeface="Script MT Bold" pitchFamily="66" charset="0"/>
              </a:rPr>
              <a:t>Kenneth </a:t>
            </a:r>
            <a:r>
              <a:rPr lang="es-ES" dirty="0" err="1" smtClean="0">
                <a:latin typeface="Script MT Bold" pitchFamily="66" charset="0"/>
              </a:rPr>
              <a:t>Branagh</a:t>
            </a:r>
            <a:endParaRPr lang="es-ES" dirty="0">
              <a:latin typeface="Script MT Bold" pitchFamily="66" charset="0"/>
            </a:endParaRPr>
          </a:p>
        </p:txBody>
      </p:sp>
      <p:pic>
        <p:nvPicPr>
          <p:cNvPr id="10" name="9 Imagen" descr="Devon Murray.jpg"/>
          <p:cNvPicPr>
            <a:picLocks noChangeAspect="1"/>
          </p:cNvPicPr>
          <p:nvPr/>
        </p:nvPicPr>
        <p:blipFill>
          <a:blip r:embed="rId2" cstate="print"/>
          <a:stretch>
            <a:fillRect/>
          </a:stretch>
        </p:blipFill>
        <p:spPr>
          <a:xfrm>
            <a:off x="251520" y="1916832"/>
            <a:ext cx="1855112" cy="2780928"/>
          </a:xfrm>
          <a:prstGeom prst="rect">
            <a:avLst/>
          </a:prstGeom>
        </p:spPr>
      </p:pic>
      <p:pic>
        <p:nvPicPr>
          <p:cNvPr id="11" name="10 Imagen" descr="Evanna Lynch.jpg"/>
          <p:cNvPicPr>
            <a:picLocks noChangeAspect="1"/>
          </p:cNvPicPr>
          <p:nvPr/>
        </p:nvPicPr>
        <p:blipFill>
          <a:blip r:embed="rId3" cstate="print"/>
          <a:srcRect l="3243"/>
          <a:stretch>
            <a:fillRect/>
          </a:stretch>
        </p:blipFill>
        <p:spPr>
          <a:xfrm>
            <a:off x="2411760" y="3284984"/>
            <a:ext cx="2148118" cy="2780928"/>
          </a:xfrm>
          <a:prstGeom prst="rect">
            <a:avLst/>
          </a:prstGeom>
        </p:spPr>
      </p:pic>
      <p:pic>
        <p:nvPicPr>
          <p:cNvPr id="12" name="11 Imagen" descr="Kenneth Branagh.jpg"/>
          <p:cNvPicPr>
            <a:picLocks noChangeAspect="1"/>
          </p:cNvPicPr>
          <p:nvPr/>
        </p:nvPicPr>
        <p:blipFill>
          <a:blip r:embed="rId4" cstate="print"/>
          <a:srcRect l="3604" r="6294" b="6294"/>
          <a:stretch>
            <a:fillRect/>
          </a:stretch>
        </p:blipFill>
        <p:spPr>
          <a:xfrm>
            <a:off x="4860032" y="1916832"/>
            <a:ext cx="1800200" cy="2808312"/>
          </a:xfrm>
          <a:prstGeom prst="rect">
            <a:avLst/>
          </a:prstGeom>
        </p:spPr>
      </p:pic>
      <p:pic>
        <p:nvPicPr>
          <p:cNvPr id="13" name="12 Imagen" descr="Michael Gambon.jpg"/>
          <p:cNvPicPr>
            <a:picLocks noChangeAspect="1"/>
          </p:cNvPicPr>
          <p:nvPr/>
        </p:nvPicPr>
        <p:blipFill>
          <a:blip r:embed="rId5" cstate="print"/>
          <a:srcRect b="5198"/>
          <a:stretch>
            <a:fillRect/>
          </a:stretch>
        </p:blipFill>
        <p:spPr>
          <a:xfrm>
            <a:off x="6948264" y="3284984"/>
            <a:ext cx="1969931" cy="2808312"/>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3"/>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3"/>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ppt_w+.3"/>
                                          </p:val>
                                        </p:tav>
                                        <p:tav tm="100000">
                                          <p:val>
                                            <p:strVal val="#ppt_w"/>
                                          </p:val>
                                        </p:tav>
                                      </p:tavLst>
                                    </p:anim>
                                    <p:anim calcmode="lin" valueType="num">
                                      <p:cBhvr>
                                        <p:cTn id="55" dur="1000" fill="hold"/>
                                        <p:tgtEl>
                                          <p:spTgt spid="9"/>
                                        </p:tgtEl>
                                        <p:attrNameLst>
                                          <p:attrName>ppt_h</p:attrName>
                                        </p:attrNameLst>
                                      </p:cBhvr>
                                      <p:tavLst>
                                        <p:tav tm="0">
                                          <p:val>
                                            <p:strVal val="#ppt_h"/>
                                          </p:val>
                                        </p:tav>
                                        <p:tav tm="100000">
                                          <p:val>
                                            <p:strVal val="#ppt_h"/>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Scale>
                                      <p:cBhvr>
                                        <p:cTn id="6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2"/>
                                        </p:tgtEl>
                                        <p:attrNameLst>
                                          <p:attrName>ppt_x</p:attrName>
                                          <p:attrName>ppt_y</p:attrName>
                                        </p:attrNameLst>
                                      </p:cBhvr>
                                    </p:animMotion>
                                    <p:animEffect transition="in" filter="fade">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strVal val="#ppt_w+.3"/>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Effect transition="in" filter="fade">
                                      <p:cBhvr>
                                        <p:cTn id="70" dur="1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Scale>
                                      <p:cBhvr>
                                        <p:cTn id="7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3"/>
                                        </p:tgtEl>
                                        <p:attrNameLst>
                                          <p:attrName>ppt_x</p:attrName>
                                          <p:attrName>ppt_y</p:attrName>
                                        </p:attrNameLst>
                                      </p:cBhvr>
                                    </p:animMotion>
                                    <p:animEffect transition="in" filter="fade">
                                      <p:cBhvr>
                                        <p:cTn id="7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4"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052736"/>
            <a:ext cx="3960440" cy="5400600"/>
          </a:xfrm>
        </p:spPr>
        <p:txBody>
          <a:bodyPr>
            <a:normAutofit/>
          </a:bodyPr>
          <a:lstStyle/>
          <a:p>
            <a:r>
              <a:rPr lang="en-US" sz="2000" b="1" dirty="0" smtClean="0"/>
              <a:t>Oscar Wilde </a:t>
            </a:r>
            <a:r>
              <a:rPr lang="en-US" sz="2000" dirty="0" smtClean="0"/>
              <a:t>was also </a:t>
            </a:r>
            <a:r>
              <a:rPr lang="en-US" sz="2000" dirty="0" smtClean="0"/>
              <a:t>born in Ireland. He</a:t>
            </a:r>
            <a:r>
              <a:rPr lang="en-US" sz="2000" b="1" dirty="0" smtClean="0"/>
              <a:t> </a:t>
            </a:r>
            <a:r>
              <a:rPr lang="en-US" sz="2000" dirty="0" smtClean="0"/>
              <a:t>was an Irish </a:t>
            </a:r>
            <a:r>
              <a:rPr lang="en-US" sz="2000" b="1" dirty="0" smtClean="0"/>
              <a:t>writer</a:t>
            </a:r>
            <a:r>
              <a:rPr lang="en-US" sz="2000" dirty="0" smtClean="0"/>
              <a:t> and </a:t>
            </a:r>
            <a:r>
              <a:rPr lang="en-US" sz="2000" b="1" dirty="0" smtClean="0"/>
              <a:t>poet</a:t>
            </a:r>
            <a:r>
              <a:rPr lang="en-US" sz="2000" dirty="0" smtClean="0"/>
              <a:t>. He became one of London's most popular playwrights in the early 1890s. </a:t>
            </a:r>
          </a:p>
          <a:p>
            <a:endParaRPr lang="en-US" sz="2000" dirty="0" smtClean="0"/>
          </a:p>
          <a:p>
            <a:endParaRPr lang="en-US" sz="2000" dirty="0" smtClean="0"/>
          </a:p>
          <a:p>
            <a:endParaRPr lang="en-US" sz="2000" dirty="0" smtClean="0"/>
          </a:p>
          <a:p>
            <a:r>
              <a:rPr lang="en-US" sz="2000" dirty="0" smtClean="0"/>
              <a:t>Today he is remembered for his epigrams, his only novel </a:t>
            </a:r>
            <a:r>
              <a:rPr lang="en-US" sz="2000" b="1" i="1" dirty="0" smtClean="0"/>
              <a:t>The Picture of Dorian Gray</a:t>
            </a:r>
            <a:r>
              <a:rPr lang="es-ES" sz="2000" b="1" i="1" dirty="0" smtClean="0"/>
              <a:t> </a:t>
            </a:r>
            <a:r>
              <a:rPr lang="en-US" sz="2000" dirty="0" smtClean="0"/>
              <a:t>and his worldwide known comedy </a:t>
            </a:r>
            <a:r>
              <a:rPr lang="en-US" sz="2000" b="1" i="1" dirty="0" smtClean="0"/>
              <a:t>The Importance of Being Earnest</a:t>
            </a:r>
            <a:r>
              <a:rPr lang="en-US" sz="2000" b="1" dirty="0" smtClean="0"/>
              <a:t>. </a:t>
            </a:r>
            <a:endParaRPr lang="es-ES" sz="2000" b="1" dirty="0" smtClean="0"/>
          </a:p>
          <a:p>
            <a:endParaRPr lang="es-ES" sz="2000" dirty="0"/>
          </a:p>
        </p:txBody>
      </p:sp>
      <p:pic>
        <p:nvPicPr>
          <p:cNvPr id="4" name="3 Imagen" descr="2743090877_e9fde98958.jpg"/>
          <p:cNvPicPr>
            <a:picLocks noChangeAspect="1"/>
          </p:cNvPicPr>
          <p:nvPr/>
        </p:nvPicPr>
        <p:blipFill>
          <a:blip r:embed="rId2" cstate="print"/>
          <a:stretch>
            <a:fillRect/>
          </a:stretch>
        </p:blipFill>
        <p:spPr>
          <a:xfrm>
            <a:off x="4499992" y="332656"/>
            <a:ext cx="4216400" cy="6096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92696"/>
          </a:xfrm>
        </p:spPr>
        <p:txBody>
          <a:bodyPr>
            <a:noAutofit/>
          </a:bodyPr>
          <a:lstStyle/>
          <a:p>
            <a:pPr algn="ctr"/>
            <a:r>
              <a:rPr lang="es-ES" sz="4400" dirty="0" smtClean="0">
                <a:latin typeface="Script MT Bold" pitchFamily="66" charset="0"/>
              </a:rPr>
              <a:t>Places </a:t>
            </a:r>
            <a:r>
              <a:rPr lang="es-ES" sz="4400" dirty="0" err="1" smtClean="0">
                <a:latin typeface="Script MT Bold" pitchFamily="66" charset="0"/>
              </a:rPr>
              <a:t>to</a:t>
            </a:r>
            <a:r>
              <a:rPr lang="es-ES" sz="4400" dirty="0" smtClean="0">
                <a:latin typeface="Script MT Bold" pitchFamily="66" charset="0"/>
              </a:rPr>
              <a:t> </a:t>
            </a:r>
            <a:r>
              <a:rPr lang="es-ES" sz="4400" dirty="0" err="1" smtClean="0">
                <a:latin typeface="Script MT Bold" pitchFamily="66" charset="0"/>
              </a:rPr>
              <a:t>Visit</a:t>
            </a:r>
            <a:endParaRPr lang="es-ES" sz="4400" dirty="0">
              <a:latin typeface="Script MT Bold" pitchFamily="66" charset="0"/>
            </a:endParaRPr>
          </a:p>
        </p:txBody>
      </p:sp>
      <p:sp>
        <p:nvSpPr>
          <p:cNvPr id="3" name="2 Marcador de contenido"/>
          <p:cNvSpPr>
            <a:spLocks noGrp="1"/>
          </p:cNvSpPr>
          <p:nvPr>
            <p:ph idx="1"/>
          </p:nvPr>
        </p:nvSpPr>
        <p:spPr>
          <a:xfrm>
            <a:off x="0" y="764704"/>
            <a:ext cx="9144000" cy="432047"/>
          </a:xfrm>
        </p:spPr>
        <p:txBody>
          <a:bodyPr>
            <a:normAutofit/>
          </a:bodyPr>
          <a:lstStyle/>
          <a:p>
            <a:r>
              <a:rPr lang="en-US" sz="1800" dirty="0" smtClean="0"/>
              <a:t>There are tree World Heritage Sites in the island. Two of them are:</a:t>
            </a:r>
            <a:endParaRPr lang="es-ES" sz="1800" i="1" dirty="0" smtClean="0"/>
          </a:p>
          <a:p>
            <a:pPr>
              <a:buNone/>
            </a:pPr>
            <a:endParaRPr lang="es-ES" sz="1800" dirty="0"/>
          </a:p>
        </p:txBody>
      </p:sp>
      <p:sp>
        <p:nvSpPr>
          <p:cNvPr id="4" name="3 CuadroTexto"/>
          <p:cNvSpPr txBox="1"/>
          <p:nvPr/>
        </p:nvSpPr>
        <p:spPr>
          <a:xfrm>
            <a:off x="179512" y="3573016"/>
            <a:ext cx="4499992" cy="3293209"/>
          </a:xfrm>
          <a:prstGeom prst="rect">
            <a:avLst/>
          </a:prstGeom>
          <a:noFill/>
        </p:spPr>
        <p:txBody>
          <a:bodyPr wrap="square" rtlCol="0">
            <a:spAutoFit/>
          </a:bodyPr>
          <a:lstStyle/>
          <a:p>
            <a:r>
              <a:rPr lang="en-US" sz="2000" dirty="0" smtClean="0"/>
              <a:t>The </a:t>
            </a:r>
            <a:r>
              <a:rPr lang="en-US" sz="2000" b="1" dirty="0" smtClean="0"/>
              <a:t>Giant's Causeway</a:t>
            </a:r>
            <a:r>
              <a:rPr lang="en-US" sz="2000" dirty="0" smtClean="0"/>
              <a:t>  is an area of about 40,000 interlocking basalt columns, the result of an ancient volcanic eruption.</a:t>
            </a:r>
            <a:endParaRPr lang="es-ES" sz="2000" dirty="0" smtClean="0"/>
          </a:p>
          <a:p>
            <a:r>
              <a:rPr lang="es-ES" sz="2000" u="sng" dirty="0" err="1" smtClean="0"/>
              <a:t>The</a:t>
            </a:r>
            <a:r>
              <a:rPr lang="es-ES" sz="2000" u="sng" dirty="0" smtClean="0"/>
              <a:t> </a:t>
            </a:r>
            <a:r>
              <a:rPr lang="es-ES" sz="2000" u="sng" dirty="0" err="1" smtClean="0"/>
              <a:t>legend</a:t>
            </a:r>
            <a:r>
              <a:rPr lang="es-ES" sz="2000" u="sng" dirty="0" smtClean="0"/>
              <a:t>  </a:t>
            </a:r>
            <a:r>
              <a:rPr lang="es-ES" sz="2000" u="sng" dirty="0" smtClean="0"/>
              <a:t>of </a:t>
            </a:r>
            <a:r>
              <a:rPr lang="es-ES" sz="2000" u="sng" dirty="0" err="1" smtClean="0"/>
              <a:t>Giant´s</a:t>
            </a:r>
            <a:r>
              <a:rPr lang="es-ES" sz="2000" u="sng" dirty="0" smtClean="0"/>
              <a:t> </a:t>
            </a:r>
            <a:r>
              <a:rPr lang="es-ES" sz="2000" u="sng" dirty="0" err="1" smtClean="0"/>
              <a:t>Causeway</a:t>
            </a:r>
            <a:r>
              <a:rPr lang="es-ES" sz="2000" u="sng" dirty="0" smtClean="0"/>
              <a:t> </a:t>
            </a:r>
            <a:r>
              <a:rPr lang="es-ES" sz="2000" u="sng" dirty="0" err="1" smtClean="0"/>
              <a:t>says</a:t>
            </a:r>
            <a:r>
              <a:rPr lang="es-ES" sz="2200" b="1" dirty="0" smtClean="0"/>
              <a:t>:</a:t>
            </a:r>
          </a:p>
          <a:p>
            <a:r>
              <a:rPr lang="es-ES" i="1" dirty="0" smtClean="0"/>
              <a:t>Long time </a:t>
            </a:r>
            <a:r>
              <a:rPr lang="es-ES" i="1" dirty="0" err="1" smtClean="0"/>
              <a:t>ago</a:t>
            </a:r>
            <a:r>
              <a:rPr lang="es-ES" i="1" dirty="0" smtClean="0"/>
              <a:t>  a </a:t>
            </a:r>
            <a:r>
              <a:rPr lang="es-ES" i="1" dirty="0" err="1" smtClean="0"/>
              <a:t>giant</a:t>
            </a:r>
            <a:r>
              <a:rPr lang="es-ES" i="1" dirty="0" smtClean="0"/>
              <a:t> </a:t>
            </a:r>
            <a:r>
              <a:rPr lang="es-ES" i="1" dirty="0" err="1" smtClean="0"/>
              <a:t>who</a:t>
            </a:r>
            <a:r>
              <a:rPr lang="es-ES" i="1" dirty="0" smtClean="0"/>
              <a:t> </a:t>
            </a:r>
            <a:r>
              <a:rPr lang="es-ES" i="1" dirty="0" err="1" smtClean="0"/>
              <a:t>lived</a:t>
            </a:r>
            <a:r>
              <a:rPr lang="es-ES" i="1" dirty="0" smtClean="0"/>
              <a:t> in </a:t>
            </a:r>
            <a:r>
              <a:rPr lang="es-ES" i="1" dirty="0" err="1" smtClean="0"/>
              <a:t>this</a:t>
            </a:r>
            <a:r>
              <a:rPr lang="es-ES" i="1" dirty="0" smtClean="0"/>
              <a:t> </a:t>
            </a:r>
            <a:r>
              <a:rPr lang="es-ES" i="1" dirty="0" err="1" smtClean="0"/>
              <a:t>causeway</a:t>
            </a:r>
            <a:r>
              <a:rPr lang="es-ES" i="1" dirty="0" smtClean="0"/>
              <a:t> </a:t>
            </a:r>
            <a:r>
              <a:rPr lang="es-ES" i="1" dirty="0" err="1" smtClean="0"/>
              <a:t>called</a:t>
            </a:r>
            <a:r>
              <a:rPr lang="es-ES" i="1" dirty="0" smtClean="0"/>
              <a:t>  </a:t>
            </a:r>
            <a:r>
              <a:rPr lang="es-ES" i="1" dirty="0" err="1" smtClean="0"/>
              <a:t>Finn</a:t>
            </a:r>
            <a:r>
              <a:rPr lang="es-ES" i="1" dirty="0" smtClean="0"/>
              <a:t> </a:t>
            </a:r>
            <a:r>
              <a:rPr lang="es-ES" i="1" dirty="0" err="1" smtClean="0"/>
              <a:t>McCool</a:t>
            </a:r>
            <a:r>
              <a:rPr lang="es-ES" i="1" dirty="0" smtClean="0"/>
              <a:t> </a:t>
            </a:r>
            <a:r>
              <a:rPr lang="es-ES" i="1" dirty="0" err="1" smtClean="0"/>
              <a:t>decided</a:t>
            </a:r>
            <a:r>
              <a:rPr lang="es-ES" i="1" dirty="0" smtClean="0"/>
              <a:t> </a:t>
            </a:r>
            <a:r>
              <a:rPr lang="es-ES" i="1" dirty="0" err="1" smtClean="0"/>
              <a:t>to</a:t>
            </a:r>
            <a:r>
              <a:rPr lang="es-ES" i="1" dirty="0" smtClean="0"/>
              <a:t> </a:t>
            </a:r>
            <a:r>
              <a:rPr lang="es-ES" i="1" dirty="0" err="1" smtClean="0"/>
              <a:t>build</a:t>
            </a:r>
            <a:r>
              <a:rPr lang="es-ES" i="1" dirty="0" smtClean="0"/>
              <a:t> a </a:t>
            </a:r>
            <a:r>
              <a:rPr lang="es-ES" i="1" dirty="0" err="1" smtClean="0"/>
              <a:t>castle</a:t>
            </a:r>
            <a:r>
              <a:rPr lang="es-ES" i="1" dirty="0" smtClean="0"/>
              <a:t> </a:t>
            </a:r>
            <a:r>
              <a:rPr lang="es-ES" i="1" dirty="0" err="1" smtClean="0"/>
              <a:t>to</a:t>
            </a:r>
            <a:r>
              <a:rPr lang="es-ES" i="1" dirty="0" smtClean="0"/>
              <a:t> </a:t>
            </a:r>
            <a:r>
              <a:rPr lang="es-ES" i="1" dirty="0" err="1" smtClean="0"/>
              <a:t>live</a:t>
            </a:r>
            <a:r>
              <a:rPr lang="es-ES" i="1" dirty="0" smtClean="0"/>
              <a:t> in </a:t>
            </a:r>
            <a:r>
              <a:rPr lang="es-ES" i="1" dirty="0" err="1" smtClean="0"/>
              <a:t>this</a:t>
            </a:r>
            <a:r>
              <a:rPr lang="es-ES" i="1" dirty="0" smtClean="0"/>
              <a:t> place. </a:t>
            </a:r>
            <a:r>
              <a:rPr lang="es-ES" i="1" dirty="0" err="1" smtClean="0"/>
              <a:t>When</a:t>
            </a:r>
            <a:r>
              <a:rPr lang="es-ES" i="1" dirty="0" smtClean="0"/>
              <a:t> he </a:t>
            </a:r>
            <a:r>
              <a:rPr lang="es-ES" i="1" dirty="0" err="1" smtClean="0"/>
              <a:t>build</a:t>
            </a:r>
            <a:r>
              <a:rPr lang="es-ES" i="1" dirty="0" smtClean="0"/>
              <a:t> </a:t>
            </a:r>
            <a:r>
              <a:rPr lang="es-ES" i="1" dirty="0" err="1" smtClean="0"/>
              <a:t>it</a:t>
            </a:r>
            <a:r>
              <a:rPr lang="es-ES" i="1" dirty="0" smtClean="0"/>
              <a:t>, </a:t>
            </a:r>
            <a:r>
              <a:rPr lang="es-ES" i="1" dirty="0" err="1" smtClean="0"/>
              <a:t>other</a:t>
            </a:r>
            <a:r>
              <a:rPr lang="es-ES" i="1" dirty="0" smtClean="0"/>
              <a:t> </a:t>
            </a:r>
            <a:r>
              <a:rPr lang="es-ES" i="1" dirty="0" err="1" smtClean="0"/>
              <a:t>giant</a:t>
            </a:r>
            <a:r>
              <a:rPr lang="es-ES" i="1" dirty="0" smtClean="0"/>
              <a:t> </a:t>
            </a:r>
            <a:r>
              <a:rPr lang="es-ES" i="1" dirty="0" err="1" smtClean="0"/>
              <a:t>called</a:t>
            </a:r>
            <a:r>
              <a:rPr lang="es-ES" i="1" dirty="0" smtClean="0"/>
              <a:t> </a:t>
            </a:r>
            <a:r>
              <a:rPr lang="es-ES" i="1" dirty="0" err="1" smtClean="0"/>
              <a:t>Benandonner</a:t>
            </a:r>
            <a:r>
              <a:rPr lang="es-ES" i="1" dirty="0" smtClean="0"/>
              <a:t>, </a:t>
            </a:r>
            <a:r>
              <a:rPr lang="es-ES" i="1" dirty="0" err="1" smtClean="0"/>
              <a:t>jealous</a:t>
            </a:r>
            <a:r>
              <a:rPr lang="es-ES" i="1" dirty="0" smtClean="0"/>
              <a:t>, </a:t>
            </a:r>
            <a:r>
              <a:rPr lang="es-ES" i="1" dirty="0" err="1" smtClean="0"/>
              <a:t>destroyed</a:t>
            </a:r>
            <a:r>
              <a:rPr lang="es-ES" i="1" dirty="0" smtClean="0"/>
              <a:t> </a:t>
            </a:r>
            <a:r>
              <a:rPr lang="es-ES" i="1" dirty="0" err="1" smtClean="0"/>
              <a:t>the</a:t>
            </a:r>
            <a:r>
              <a:rPr lang="es-ES" i="1" dirty="0" smtClean="0"/>
              <a:t> </a:t>
            </a:r>
            <a:r>
              <a:rPr lang="es-ES" i="1" dirty="0" err="1" smtClean="0"/>
              <a:t>castle</a:t>
            </a:r>
            <a:r>
              <a:rPr lang="es-ES" i="1" dirty="0" smtClean="0"/>
              <a:t>. </a:t>
            </a:r>
            <a:r>
              <a:rPr lang="es-ES" i="1" dirty="0" err="1" smtClean="0"/>
              <a:t>This</a:t>
            </a:r>
            <a:r>
              <a:rPr lang="es-ES" i="1" dirty="0" smtClean="0"/>
              <a:t> </a:t>
            </a:r>
            <a:r>
              <a:rPr lang="es-ES" i="1" dirty="0" err="1" smtClean="0"/>
              <a:t>is</a:t>
            </a:r>
            <a:r>
              <a:rPr lang="es-ES" i="1" dirty="0" smtClean="0"/>
              <a:t> </a:t>
            </a:r>
            <a:r>
              <a:rPr lang="es-ES" i="1" dirty="0" err="1" smtClean="0"/>
              <a:t>because</a:t>
            </a:r>
            <a:r>
              <a:rPr lang="es-ES" i="1" dirty="0" smtClean="0"/>
              <a:t>  </a:t>
            </a:r>
            <a:r>
              <a:rPr lang="es-ES" i="1" dirty="0" err="1" smtClean="0"/>
              <a:t>it</a:t>
            </a:r>
            <a:r>
              <a:rPr lang="es-ES" i="1" dirty="0" smtClean="0"/>
              <a:t> </a:t>
            </a:r>
            <a:r>
              <a:rPr lang="es-ES" i="1" dirty="0" err="1" smtClean="0"/>
              <a:t>is</a:t>
            </a:r>
            <a:r>
              <a:rPr lang="es-ES" dirty="0" smtClean="0"/>
              <a:t> </a:t>
            </a:r>
            <a:r>
              <a:rPr lang="es-ES" dirty="0" err="1" smtClean="0"/>
              <a:t>called</a:t>
            </a:r>
            <a:r>
              <a:rPr lang="es-ES" dirty="0" smtClean="0"/>
              <a:t>  </a:t>
            </a:r>
            <a:r>
              <a:rPr lang="es-ES" b="1" dirty="0" err="1" smtClean="0"/>
              <a:t>The</a:t>
            </a:r>
            <a:r>
              <a:rPr lang="es-ES" b="1" dirty="0" smtClean="0"/>
              <a:t> </a:t>
            </a:r>
            <a:r>
              <a:rPr lang="es-ES" b="1" dirty="0" err="1" smtClean="0"/>
              <a:t>Giant’s</a:t>
            </a:r>
            <a:r>
              <a:rPr lang="es-ES" b="1" dirty="0" smtClean="0"/>
              <a:t> </a:t>
            </a:r>
            <a:r>
              <a:rPr lang="es-ES" b="1" dirty="0" err="1" smtClean="0"/>
              <a:t>Causeway</a:t>
            </a:r>
            <a:r>
              <a:rPr lang="es-ES" b="1" dirty="0" smtClean="0"/>
              <a:t>.</a:t>
            </a:r>
            <a:endParaRPr lang="es-ES" b="1" dirty="0" smtClean="0"/>
          </a:p>
          <a:p>
            <a:endParaRPr lang="es-ES" b="1" i="1" dirty="0"/>
          </a:p>
        </p:txBody>
      </p:sp>
      <p:sp>
        <p:nvSpPr>
          <p:cNvPr id="6" name="5 CuadroTexto"/>
          <p:cNvSpPr txBox="1"/>
          <p:nvPr/>
        </p:nvSpPr>
        <p:spPr>
          <a:xfrm>
            <a:off x="683568" y="1988840"/>
            <a:ext cx="2376264" cy="369332"/>
          </a:xfrm>
          <a:prstGeom prst="rect">
            <a:avLst/>
          </a:prstGeom>
          <a:noFill/>
        </p:spPr>
        <p:txBody>
          <a:bodyPr wrap="square" rtlCol="0">
            <a:spAutoFit/>
          </a:bodyPr>
          <a:lstStyle/>
          <a:p>
            <a:pPr algn="just"/>
            <a:r>
              <a:rPr lang="es-ES" dirty="0" err="1" smtClean="0">
                <a:latin typeface="Script MT Bold" pitchFamily="66" charset="0"/>
              </a:rPr>
              <a:t>The</a:t>
            </a:r>
            <a:r>
              <a:rPr lang="es-ES" dirty="0" smtClean="0">
                <a:latin typeface="Script MT Bold" pitchFamily="66" charset="0"/>
              </a:rPr>
              <a:t> </a:t>
            </a:r>
            <a:r>
              <a:rPr lang="es-ES" dirty="0" err="1" smtClean="0">
                <a:latin typeface="Script MT Bold" pitchFamily="66" charset="0"/>
              </a:rPr>
              <a:t>Brú</a:t>
            </a:r>
            <a:r>
              <a:rPr lang="es-ES" dirty="0" smtClean="0">
                <a:latin typeface="Script MT Bold" pitchFamily="66" charset="0"/>
              </a:rPr>
              <a:t> </a:t>
            </a:r>
            <a:r>
              <a:rPr lang="es-ES" dirty="0" err="1" smtClean="0">
                <a:latin typeface="Script MT Bold" pitchFamily="66" charset="0"/>
              </a:rPr>
              <a:t>na</a:t>
            </a:r>
            <a:r>
              <a:rPr lang="es-ES" dirty="0" smtClean="0">
                <a:latin typeface="Script MT Bold" pitchFamily="66" charset="0"/>
              </a:rPr>
              <a:t> </a:t>
            </a:r>
            <a:r>
              <a:rPr lang="es-ES" dirty="0" err="1" smtClean="0">
                <a:latin typeface="Script MT Bold" pitchFamily="66" charset="0"/>
              </a:rPr>
              <a:t>Boinne</a:t>
            </a:r>
            <a:endParaRPr lang="es-ES" dirty="0">
              <a:latin typeface="Script MT Bold" pitchFamily="66" charset="0"/>
            </a:endParaRPr>
          </a:p>
        </p:txBody>
      </p:sp>
      <p:sp>
        <p:nvSpPr>
          <p:cNvPr id="7" name="6 CuadroTexto"/>
          <p:cNvSpPr txBox="1"/>
          <p:nvPr/>
        </p:nvSpPr>
        <p:spPr>
          <a:xfrm>
            <a:off x="5724128" y="3429000"/>
            <a:ext cx="2808312" cy="369332"/>
          </a:xfrm>
          <a:prstGeom prst="rect">
            <a:avLst/>
          </a:prstGeom>
          <a:noFill/>
        </p:spPr>
        <p:txBody>
          <a:bodyPr wrap="square" rtlCol="0">
            <a:spAutoFit/>
          </a:bodyPr>
          <a:lstStyle/>
          <a:p>
            <a:r>
              <a:rPr lang="es-ES" dirty="0" err="1" smtClean="0">
                <a:latin typeface="Script MT Bold" pitchFamily="66" charset="0"/>
              </a:rPr>
              <a:t>The</a:t>
            </a:r>
            <a:r>
              <a:rPr lang="es-ES" dirty="0" smtClean="0">
                <a:latin typeface="Script MT Bold" pitchFamily="66" charset="0"/>
              </a:rPr>
              <a:t> </a:t>
            </a:r>
            <a:r>
              <a:rPr lang="es-ES" dirty="0" err="1" smtClean="0">
                <a:latin typeface="Script MT Bold" pitchFamily="66" charset="0"/>
              </a:rPr>
              <a:t>Giant’s</a:t>
            </a:r>
            <a:r>
              <a:rPr lang="es-ES" dirty="0" smtClean="0">
                <a:latin typeface="Script MT Bold" pitchFamily="66" charset="0"/>
              </a:rPr>
              <a:t> </a:t>
            </a:r>
            <a:r>
              <a:rPr lang="es-ES" dirty="0" err="1" smtClean="0">
                <a:latin typeface="Script MT Bold" pitchFamily="66" charset="0"/>
              </a:rPr>
              <a:t>Causeway</a:t>
            </a:r>
            <a:endParaRPr lang="es-ES" dirty="0">
              <a:latin typeface="Script MT Bold" pitchFamily="66" charset="0"/>
            </a:endParaRPr>
          </a:p>
        </p:txBody>
      </p:sp>
      <p:pic>
        <p:nvPicPr>
          <p:cNvPr id="8" name="7 Imagen" descr="Brú na Bóinne-County Meath.jpg"/>
          <p:cNvPicPr>
            <a:picLocks noChangeAspect="1"/>
          </p:cNvPicPr>
          <p:nvPr/>
        </p:nvPicPr>
        <p:blipFill>
          <a:blip r:embed="rId2" cstate="print"/>
          <a:srcRect l="9951" t="31171" r="7793" b="15723"/>
          <a:stretch>
            <a:fillRect/>
          </a:stretch>
        </p:blipFill>
        <p:spPr>
          <a:xfrm>
            <a:off x="3715730" y="1124745"/>
            <a:ext cx="4312653" cy="2088232"/>
          </a:xfrm>
          <a:prstGeom prst="rect">
            <a:avLst/>
          </a:prstGeom>
        </p:spPr>
      </p:pic>
      <p:pic>
        <p:nvPicPr>
          <p:cNvPr id="9" name="8 Imagen" descr="GiantsCauseway.jpg"/>
          <p:cNvPicPr>
            <a:picLocks noChangeAspect="1"/>
          </p:cNvPicPr>
          <p:nvPr/>
        </p:nvPicPr>
        <p:blipFill>
          <a:blip r:embed="rId3" cstate="print"/>
          <a:stretch>
            <a:fillRect/>
          </a:stretch>
        </p:blipFill>
        <p:spPr>
          <a:xfrm>
            <a:off x="4716016" y="3789040"/>
            <a:ext cx="4267200" cy="2795016"/>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9144000" cy="1080120"/>
          </a:xfrm>
        </p:spPr>
        <p:txBody>
          <a:bodyPr>
            <a:normAutofit/>
          </a:bodyPr>
          <a:lstStyle/>
          <a:p>
            <a:r>
              <a:rPr lang="en-US" sz="1800" dirty="0" smtClean="0"/>
              <a:t> In </a:t>
            </a:r>
            <a:r>
              <a:rPr lang="en-US" sz="1800" dirty="0" smtClean="0"/>
              <a:t>Ireland, there </a:t>
            </a:r>
            <a:r>
              <a:rPr lang="en-US" sz="1800" dirty="0" smtClean="0"/>
              <a:t>are a lot of castles, stately homes, built during the 17th, 18th and 19th centuries in Palladian</a:t>
            </a:r>
            <a:r>
              <a:rPr lang="en-US" sz="1800" dirty="0" smtClean="0"/>
              <a:t>,  Neoclassical</a:t>
            </a:r>
            <a:r>
              <a:rPr lang="en-US" sz="1800" dirty="0" smtClean="0"/>
              <a:t> and neo-Gothic styles, such as: </a:t>
            </a:r>
            <a:endParaRPr lang="es-ES" sz="1800" dirty="0" smtClean="0"/>
          </a:p>
        </p:txBody>
      </p:sp>
      <p:sp>
        <p:nvSpPr>
          <p:cNvPr id="4" name="2 Marcador de contenido"/>
          <p:cNvSpPr txBox="1">
            <a:spLocks/>
          </p:cNvSpPr>
          <p:nvPr/>
        </p:nvSpPr>
        <p:spPr>
          <a:xfrm>
            <a:off x="0" y="3645024"/>
            <a:ext cx="9144000" cy="4320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 number of other places are on the </a:t>
            </a:r>
            <a:r>
              <a:rPr kumimoji="0" lang="en-US" b="0" i="0" u="none" strike="noStrike" kern="1200" cap="none" spc="0" normalizeH="0" baseline="0" noProof="0" dirty="0" smtClean="0">
                <a:ln>
                  <a:noFill/>
                </a:ln>
                <a:solidFill>
                  <a:schemeClr val="tx1"/>
                </a:solidFill>
                <a:effectLst/>
                <a:uLnTx/>
                <a:uFillTx/>
                <a:latin typeface="+mn-lt"/>
                <a:ea typeface="+mn-ea"/>
                <a:cs typeface="+mn-cs"/>
              </a:rPr>
              <a:t>list</a:t>
            </a:r>
            <a:r>
              <a:rPr kumimoji="0" lang="en-US" b="0" i="0" u="none" strike="noStrike" kern="1200" cap="none" spc="0" normalizeH="0" baseline="0" noProof="0" dirty="0" smtClean="0">
                <a:ln>
                  <a:noFill/>
                </a:ln>
                <a:solidFill>
                  <a:schemeClr val="tx1"/>
                </a:solidFill>
                <a:effectLst/>
                <a:uLnTx/>
                <a:uFillTx/>
                <a:latin typeface="+mn-lt"/>
                <a:ea typeface="+mn-ea"/>
                <a:cs typeface="+mn-cs"/>
              </a:rPr>
              <a:t>, for</a:t>
            </a:r>
            <a:r>
              <a:rPr kumimoji="0" lang="en-US" b="0" i="0" u="none" strike="noStrike" kern="1200" cap="none" spc="0" normalizeH="0" noProof="0" dirty="0" smtClean="0">
                <a:ln>
                  <a:noFill/>
                </a:ln>
                <a:solidFill>
                  <a:schemeClr val="tx1"/>
                </a:solidFill>
                <a:effectLst/>
                <a:uLnTx/>
                <a:uFillTx/>
                <a:latin typeface="+mn-lt"/>
                <a:ea typeface="+mn-ea"/>
                <a:cs typeface="+mn-cs"/>
              </a:rPr>
              <a:t> example:</a:t>
            </a:r>
            <a:endParaRPr kumimoji="0" lang="es-ES"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CuadroTexto"/>
          <p:cNvSpPr txBox="1"/>
          <p:nvPr/>
        </p:nvSpPr>
        <p:spPr>
          <a:xfrm>
            <a:off x="755576" y="1124744"/>
            <a:ext cx="1584176" cy="369332"/>
          </a:xfrm>
          <a:prstGeom prst="rect">
            <a:avLst/>
          </a:prstGeom>
          <a:noFill/>
        </p:spPr>
        <p:txBody>
          <a:bodyPr wrap="square" rtlCol="0">
            <a:spAutoFit/>
          </a:bodyPr>
          <a:lstStyle/>
          <a:p>
            <a:r>
              <a:rPr lang="es-ES" dirty="0" err="1" smtClean="0">
                <a:latin typeface="Script MT Bold" pitchFamily="66" charset="0"/>
              </a:rPr>
              <a:t>Castle</a:t>
            </a:r>
            <a:r>
              <a:rPr lang="es-ES" dirty="0" smtClean="0">
                <a:latin typeface="Script MT Bold" pitchFamily="66" charset="0"/>
              </a:rPr>
              <a:t> Ward</a:t>
            </a:r>
            <a:endParaRPr lang="es-ES" dirty="0">
              <a:latin typeface="Script MT Bold" pitchFamily="66" charset="0"/>
            </a:endParaRPr>
          </a:p>
        </p:txBody>
      </p:sp>
      <p:sp>
        <p:nvSpPr>
          <p:cNvPr id="6" name="5 CuadroTexto"/>
          <p:cNvSpPr txBox="1"/>
          <p:nvPr/>
        </p:nvSpPr>
        <p:spPr>
          <a:xfrm>
            <a:off x="6444208" y="1052736"/>
            <a:ext cx="3240360" cy="369332"/>
          </a:xfrm>
          <a:prstGeom prst="rect">
            <a:avLst/>
          </a:prstGeom>
          <a:noFill/>
        </p:spPr>
        <p:txBody>
          <a:bodyPr wrap="square" rtlCol="0">
            <a:spAutoFit/>
          </a:bodyPr>
          <a:lstStyle/>
          <a:p>
            <a:r>
              <a:rPr lang="es-ES" dirty="0" err="1" smtClean="0">
                <a:latin typeface="Script MT Bold" pitchFamily="66" charset="0"/>
              </a:rPr>
              <a:t>Castletown</a:t>
            </a:r>
            <a:r>
              <a:rPr lang="es-ES" dirty="0" smtClean="0">
                <a:latin typeface="Script MT Bold" pitchFamily="66" charset="0"/>
              </a:rPr>
              <a:t> </a:t>
            </a:r>
            <a:r>
              <a:rPr lang="es-ES" dirty="0" err="1" smtClean="0">
                <a:latin typeface="Script MT Bold" pitchFamily="66" charset="0"/>
              </a:rPr>
              <a:t>House</a:t>
            </a:r>
            <a:endParaRPr lang="es-ES" dirty="0">
              <a:latin typeface="Script MT Bold" pitchFamily="66" charset="0"/>
            </a:endParaRPr>
          </a:p>
        </p:txBody>
      </p:sp>
      <p:sp>
        <p:nvSpPr>
          <p:cNvPr id="7" name="6 CuadroTexto"/>
          <p:cNvSpPr txBox="1"/>
          <p:nvPr/>
        </p:nvSpPr>
        <p:spPr>
          <a:xfrm>
            <a:off x="3851920" y="1052736"/>
            <a:ext cx="1872208" cy="646331"/>
          </a:xfrm>
          <a:prstGeom prst="rect">
            <a:avLst/>
          </a:prstGeom>
          <a:noFill/>
        </p:spPr>
        <p:txBody>
          <a:bodyPr wrap="square" rtlCol="0">
            <a:spAutoFit/>
          </a:bodyPr>
          <a:lstStyle/>
          <a:p>
            <a:r>
              <a:rPr lang="es-ES" dirty="0" err="1" smtClean="0">
                <a:latin typeface="Script MT Bold" pitchFamily="66" charset="0"/>
              </a:rPr>
              <a:t>Bantry</a:t>
            </a:r>
            <a:r>
              <a:rPr lang="es-ES" dirty="0" smtClean="0">
                <a:latin typeface="Script MT Bold" pitchFamily="66" charset="0"/>
              </a:rPr>
              <a:t> </a:t>
            </a:r>
            <a:r>
              <a:rPr lang="es-ES" dirty="0" err="1" smtClean="0">
                <a:latin typeface="Script MT Bold" pitchFamily="66" charset="0"/>
              </a:rPr>
              <a:t>House</a:t>
            </a:r>
            <a:endParaRPr lang="es-ES" dirty="0" smtClean="0">
              <a:latin typeface="Script MT Bold" pitchFamily="66" charset="0"/>
            </a:endParaRPr>
          </a:p>
          <a:p>
            <a:endParaRPr lang="es-ES" dirty="0">
              <a:latin typeface="Script MT Bold" pitchFamily="66" charset="0"/>
            </a:endParaRPr>
          </a:p>
        </p:txBody>
      </p:sp>
      <p:pic>
        <p:nvPicPr>
          <p:cNvPr id="10" name="9 Imagen" descr="bantry-house.jpg"/>
          <p:cNvPicPr>
            <a:picLocks noChangeAspect="1"/>
          </p:cNvPicPr>
          <p:nvPr/>
        </p:nvPicPr>
        <p:blipFill>
          <a:blip r:embed="rId2" cstate="print"/>
          <a:stretch>
            <a:fillRect/>
          </a:stretch>
        </p:blipFill>
        <p:spPr>
          <a:xfrm>
            <a:off x="3347864" y="1628800"/>
            <a:ext cx="2754887" cy="1779197"/>
          </a:xfrm>
          <a:prstGeom prst="rect">
            <a:avLst/>
          </a:prstGeom>
        </p:spPr>
      </p:pic>
      <p:pic>
        <p:nvPicPr>
          <p:cNvPr id="11" name="10 Imagen" descr="castletown.jpg"/>
          <p:cNvPicPr>
            <a:picLocks noChangeAspect="1"/>
          </p:cNvPicPr>
          <p:nvPr/>
        </p:nvPicPr>
        <p:blipFill>
          <a:blip r:embed="rId3" cstate="print"/>
          <a:stretch>
            <a:fillRect/>
          </a:stretch>
        </p:blipFill>
        <p:spPr>
          <a:xfrm>
            <a:off x="6372200" y="1916832"/>
            <a:ext cx="2581960" cy="1440160"/>
          </a:xfrm>
          <a:prstGeom prst="rect">
            <a:avLst/>
          </a:prstGeom>
        </p:spPr>
      </p:pic>
      <p:pic>
        <p:nvPicPr>
          <p:cNvPr id="12" name="11 Imagen" descr="castle-ward-frente.jpg"/>
          <p:cNvPicPr>
            <a:picLocks noChangeAspect="1"/>
          </p:cNvPicPr>
          <p:nvPr/>
        </p:nvPicPr>
        <p:blipFill>
          <a:blip r:embed="rId4" cstate="print"/>
          <a:stretch>
            <a:fillRect/>
          </a:stretch>
        </p:blipFill>
        <p:spPr>
          <a:xfrm>
            <a:off x="251520" y="1556792"/>
            <a:ext cx="2901696" cy="2023872"/>
          </a:xfrm>
          <a:prstGeom prst="rect">
            <a:avLst/>
          </a:prstGeom>
        </p:spPr>
      </p:pic>
      <p:sp>
        <p:nvSpPr>
          <p:cNvPr id="13" name="12 CuadroTexto"/>
          <p:cNvSpPr txBox="1"/>
          <p:nvPr/>
        </p:nvSpPr>
        <p:spPr>
          <a:xfrm>
            <a:off x="899592" y="4005064"/>
            <a:ext cx="1440160" cy="369332"/>
          </a:xfrm>
          <a:prstGeom prst="rect">
            <a:avLst/>
          </a:prstGeom>
          <a:noFill/>
        </p:spPr>
        <p:txBody>
          <a:bodyPr wrap="square" rtlCol="0">
            <a:spAutoFit/>
          </a:bodyPr>
          <a:lstStyle/>
          <a:p>
            <a:r>
              <a:rPr lang="es-ES" dirty="0" err="1" smtClean="0">
                <a:latin typeface="Script MT Bold" pitchFamily="66" charset="0"/>
              </a:rPr>
              <a:t>The</a:t>
            </a:r>
            <a:r>
              <a:rPr lang="es-ES" dirty="0" smtClean="0">
                <a:latin typeface="Script MT Bold" pitchFamily="66" charset="0"/>
              </a:rPr>
              <a:t> </a:t>
            </a:r>
            <a:r>
              <a:rPr lang="es-ES" dirty="0" err="1" smtClean="0">
                <a:latin typeface="Script MT Bold" pitchFamily="66" charset="0"/>
              </a:rPr>
              <a:t>Burren</a:t>
            </a:r>
            <a:endParaRPr lang="es-ES" dirty="0">
              <a:latin typeface="Script MT Bold" pitchFamily="66" charset="0"/>
            </a:endParaRPr>
          </a:p>
        </p:txBody>
      </p:sp>
      <p:sp>
        <p:nvSpPr>
          <p:cNvPr id="14" name="13 CuadroTexto"/>
          <p:cNvSpPr txBox="1"/>
          <p:nvPr/>
        </p:nvSpPr>
        <p:spPr>
          <a:xfrm>
            <a:off x="3635896" y="4005064"/>
            <a:ext cx="2160240" cy="369332"/>
          </a:xfrm>
          <a:prstGeom prst="rect">
            <a:avLst/>
          </a:prstGeom>
          <a:noFill/>
        </p:spPr>
        <p:txBody>
          <a:bodyPr wrap="square" rtlCol="0">
            <a:spAutoFit/>
          </a:bodyPr>
          <a:lstStyle/>
          <a:p>
            <a:r>
              <a:rPr lang="es-ES" dirty="0" err="1" smtClean="0">
                <a:latin typeface="Script MT Bold" pitchFamily="66" charset="0"/>
              </a:rPr>
              <a:t>The</a:t>
            </a:r>
            <a:r>
              <a:rPr lang="es-ES" dirty="0" smtClean="0">
                <a:latin typeface="Script MT Bold" pitchFamily="66" charset="0"/>
              </a:rPr>
              <a:t> </a:t>
            </a:r>
            <a:r>
              <a:rPr lang="es-ES" dirty="0" err="1" smtClean="0">
                <a:latin typeface="Script MT Bold" pitchFamily="66" charset="0"/>
              </a:rPr>
              <a:t>Ceide</a:t>
            </a:r>
            <a:r>
              <a:rPr lang="es-ES" dirty="0" smtClean="0">
                <a:latin typeface="Script MT Bold" pitchFamily="66" charset="0"/>
              </a:rPr>
              <a:t> </a:t>
            </a:r>
            <a:r>
              <a:rPr lang="es-ES" dirty="0" err="1" smtClean="0">
                <a:latin typeface="Script MT Bold" pitchFamily="66" charset="0"/>
              </a:rPr>
              <a:t>Fields</a:t>
            </a:r>
            <a:endParaRPr lang="es-ES" dirty="0">
              <a:latin typeface="Script MT Bold" pitchFamily="66" charset="0"/>
            </a:endParaRPr>
          </a:p>
        </p:txBody>
      </p:sp>
      <p:sp>
        <p:nvSpPr>
          <p:cNvPr id="15" name="14 CuadroTexto"/>
          <p:cNvSpPr txBox="1"/>
          <p:nvPr/>
        </p:nvSpPr>
        <p:spPr>
          <a:xfrm>
            <a:off x="6660232" y="4005064"/>
            <a:ext cx="1944216" cy="369332"/>
          </a:xfrm>
          <a:prstGeom prst="rect">
            <a:avLst/>
          </a:prstGeom>
          <a:noFill/>
        </p:spPr>
        <p:txBody>
          <a:bodyPr wrap="square" rtlCol="0">
            <a:spAutoFit/>
          </a:bodyPr>
          <a:lstStyle/>
          <a:p>
            <a:r>
              <a:rPr lang="es-ES" dirty="0" smtClean="0">
                <a:latin typeface="Script MT Bold" pitchFamily="66" charset="0"/>
              </a:rPr>
              <a:t>Mount </a:t>
            </a:r>
            <a:r>
              <a:rPr lang="es-ES" dirty="0" err="1" smtClean="0">
                <a:latin typeface="Script MT Bold" pitchFamily="66" charset="0"/>
              </a:rPr>
              <a:t>Steward</a:t>
            </a:r>
            <a:endParaRPr lang="es-ES" dirty="0">
              <a:latin typeface="Script MT Bold" pitchFamily="66" charset="0"/>
            </a:endParaRPr>
          </a:p>
        </p:txBody>
      </p:sp>
      <p:pic>
        <p:nvPicPr>
          <p:cNvPr id="16" name="15 Imagen" descr="ceide fields.jpg"/>
          <p:cNvPicPr>
            <a:picLocks noChangeAspect="1"/>
          </p:cNvPicPr>
          <p:nvPr/>
        </p:nvPicPr>
        <p:blipFill>
          <a:blip r:embed="rId5" cstate="print"/>
          <a:stretch>
            <a:fillRect/>
          </a:stretch>
        </p:blipFill>
        <p:spPr>
          <a:xfrm>
            <a:off x="3275856" y="4437112"/>
            <a:ext cx="2880320" cy="2160240"/>
          </a:xfrm>
          <a:prstGeom prst="rect">
            <a:avLst/>
          </a:prstGeom>
        </p:spPr>
      </p:pic>
      <p:pic>
        <p:nvPicPr>
          <p:cNvPr id="17" name="16 Imagen" descr="burren.jpg"/>
          <p:cNvPicPr>
            <a:picLocks noChangeAspect="1"/>
          </p:cNvPicPr>
          <p:nvPr/>
        </p:nvPicPr>
        <p:blipFill>
          <a:blip r:embed="rId6" cstate="print"/>
          <a:srcRect l="5400" r="5787"/>
          <a:stretch>
            <a:fillRect/>
          </a:stretch>
        </p:blipFill>
        <p:spPr>
          <a:xfrm>
            <a:off x="179512" y="4437112"/>
            <a:ext cx="2952328" cy="1381125"/>
          </a:xfrm>
          <a:prstGeom prst="rect">
            <a:avLst/>
          </a:prstGeom>
        </p:spPr>
      </p:pic>
      <p:pic>
        <p:nvPicPr>
          <p:cNvPr id="18" name="17 Imagen" descr="Blog_Mt Stewart 1.JPG"/>
          <p:cNvPicPr>
            <a:picLocks noChangeAspect="1"/>
          </p:cNvPicPr>
          <p:nvPr/>
        </p:nvPicPr>
        <p:blipFill>
          <a:blip r:embed="rId7" cstate="print"/>
          <a:srcRect l="8263" r="14563" b="33201"/>
          <a:stretch>
            <a:fillRect/>
          </a:stretch>
        </p:blipFill>
        <p:spPr>
          <a:xfrm>
            <a:off x="6372200" y="4437112"/>
            <a:ext cx="2555776" cy="1659161"/>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80728"/>
          </a:xfrm>
        </p:spPr>
        <p:txBody>
          <a:bodyPr/>
          <a:lstStyle/>
          <a:p>
            <a:r>
              <a:rPr lang="es-ES" dirty="0" smtClean="0">
                <a:latin typeface="Script MT Bold" pitchFamily="66" charset="0"/>
              </a:rPr>
              <a:t>Saint </a:t>
            </a:r>
            <a:r>
              <a:rPr lang="es-ES" dirty="0" err="1" smtClean="0">
                <a:latin typeface="Script MT Bold" pitchFamily="66" charset="0"/>
              </a:rPr>
              <a:t>Patrick’s</a:t>
            </a:r>
            <a:r>
              <a:rPr lang="es-ES" dirty="0" smtClean="0">
                <a:latin typeface="Script MT Bold" pitchFamily="66" charset="0"/>
              </a:rPr>
              <a:t> </a:t>
            </a:r>
            <a:r>
              <a:rPr lang="es-ES" dirty="0" err="1" smtClean="0">
                <a:latin typeface="Script MT Bold" pitchFamily="66" charset="0"/>
              </a:rPr>
              <a:t>Day</a:t>
            </a:r>
            <a:endParaRPr lang="es-ES" dirty="0">
              <a:latin typeface="Script MT Bold" pitchFamily="66" charset="0"/>
            </a:endParaRPr>
          </a:p>
        </p:txBody>
      </p:sp>
      <p:sp>
        <p:nvSpPr>
          <p:cNvPr id="3" name="2 Marcador de contenido"/>
          <p:cNvSpPr>
            <a:spLocks noGrp="1"/>
          </p:cNvSpPr>
          <p:nvPr>
            <p:ph idx="1"/>
          </p:nvPr>
        </p:nvSpPr>
        <p:spPr>
          <a:xfrm>
            <a:off x="467544" y="1268760"/>
            <a:ext cx="8229600" cy="2520280"/>
          </a:xfrm>
        </p:spPr>
        <p:txBody>
          <a:bodyPr>
            <a:normAutofit/>
          </a:bodyPr>
          <a:lstStyle/>
          <a:p>
            <a:r>
              <a:rPr lang="en-US" sz="2000" dirty="0" smtClean="0"/>
              <a:t>Saint Patrick's Day is a cultural and religious holiday celebrated on 17</a:t>
            </a:r>
            <a:r>
              <a:rPr lang="en-US" sz="2000" baseline="30000" dirty="0" smtClean="0"/>
              <a:t>th</a:t>
            </a:r>
            <a:r>
              <a:rPr lang="en-US" sz="2000" dirty="0" smtClean="0"/>
              <a:t> March, the anniversary of his death. </a:t>
            </a:r>
          </a:p>
          <a:p>
            <a:r>
              <a:rPr lang="en-US" sz="2000" dirty="0" smtClean="0"/>
              <a:t>It commemorates Saint Patrick, the most commonly </a:t>
            </a:r>
            <a:r>
              <a:rPr lang="en-US" sz="2000" dirty="0" err="1" smtClean="0"/>
              <a:t>recognised</a:t>
            </a:r>
            <a:r>
              <a:rPr lang="en-US" sz="2000" dirty="0" smtClean="0"/>
              <a:t> of the patron saints of Ireland and the arrival of Christianity in Ireland.</a:t>
            </a:r>
          </a:p>
          <a:p>
            <a:r>
              <a:rPr lang="en-US" sz="2000" dirty="0" smtClean="0"/>
              <a:t>The festival has music, dance, culture, family, fun and more.</a:t>
            </a:r>
            <a:endParaRPr lang="es-ES" sz="2000" dirty="0" smtClean="0"/>
          </a:p>
          <a:p>
            <a:endParaRPr lang="en-US" sz="2000" dirty="0" smtClean="0"/>
          </a:p>
          <a:p>
            <a:endParaRPr lang="es-ES" sz="2000" dirty="0" smtClean="0"/>
          </a:p>
          <a:p>
            <a:endParaRPr lang="es-ES" sz="2000" dirty="0"/>
          </a:p>
        </p:txBody>
      </p:sp>
      <p:sp>
        <p:nvSpPr>
          <p:cNvPr id="4" name="3 CuadroTexto"/>
          <p:cNvSpPr txBox="1"/>
          <p:nvPr/>
        </p:nvSpPr>
        <p:spPr>
          <a:xfrm>
            <a:off x="323528" y="4509120"/>
            <a:ext cx="3600400" cy="646331"/>
          </a:xfrm>
          <a:prstGeom prst="rect">
            <a:avLst/>
          </a:prstGeom>
          <a:noFill/>
        </p:spPr>
        <p:txBody>
          <a:bodyPr wrap="square" rtlCol="0">
            <a:spAutoFit/>
          </a:bodyPr>
          <a:lstStyle/>
          <a:p>
            <a:r>
              <a:rPr lang="en-US" dirty="0" smtClean="0">
                <a:latin typeface="Script MT Bold" pitchFamily="66" charset="0"/>
              </a:rPr>
              <a:t>16</a:t>
            </a:r>
            <a:r>
              <a:rPr lang="en-US" baseline="30000" dirty="0" smtClean="0">
                <a:latin typeface="Script MT Bold" pitchFamily="66" charset="0"/>
              </a:rPr>
              <a:t>th</a:t>
            </a:r>
            <a:r>
              <a:rPr lang="en-US" dirty="0" smtClean="0">
                <a:latin typeface="Script MT Bold" pitchFamily="66" charset="0"/>
              </a:rPr>
              <a:t>  March to 19</a:t>
            </a:r>
            <a:r>
              <a:rPr lang="en-US" baseline="30000" dirty="0" smtClean="0">
                <a:latin typeface="Script MT Bold" pitchFamily="66" charset="0"/>
              </a:rPr>
              <a:t>th</a:t>
            </a:r>
            <a:r>
              <a:rPr lang="en-US" dirty="0" smtClean="0">
                <a:latin typeface="Script MT Bold" pitchFamily="66" charset="0"/>
              </a:rPr>
              <a:t>  March 2013</a:t>
            </a:r>
            <a:endParaRPr lang="es-ES" dirty="0" smtClean="0">
              <a:latin typeface="Script MT Bold" pitchFamily="66" charset="0"/>
            </a:endParaRPr>
          </a:p>
          <a:p>
            <a:r>
              <a:rPr lang="en-US" dirty="0" smtClean="0">
                <a:latin typeface="Script MT Bold" pitchFamily="66" charset="0"/>
              </a:rPr>
              <a:t> </a:t>
            </a:r>
            <a:endParaRPr lang="es-ES" dirty="0">
              <a:latin typeface="Script MT Bold" pitchFamily="66" charset="0"/>
            </a:endParaRPr>
          </a:p>
        </p:txBody>
      </p:sp>
      <p:pic>
        <p:nvPicPr>
          <p:cNvPr id="5" name="4 Imagen" descr="st.-patrick-parade.jpg"/>
          <p:cNvPicPr>
            <a:picLocks noChangeAspect="1"/>
          </p:cNvPicPr>
          <p:nvPr/>
        </p:nvPicPr>
        <p:blipFill>
          <a:blip r:embed="rId2" cstate="print"/>
          <a:stretch>
            <a:fillRect/>
          </a:stretch>
        </p:blipFill>
        <p:spPr>
          <a:xfrm>
            <a:off x="3707904" y="3284984"/>
            <a:ext cx="5157068" cy="3259373"/>
          </a:xfrm>
          <a:prstGeom prst="rect">
            <a:avLst/>
          </a:prstGeom>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195</Words>
  <Application>Microsoft Office PowerPoint</Application>
  <PresentationFormat>Presentación en pantalla (4:3)</PresentationFormat>
  <Paragraphs>53</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IRELAND</vt:lpstr>
      <vt:lpstr>Location</vt:lpstr>
      <vt:lpstr>Dublin</vt:lpstr>
      <vt:lpstr>Culture</vt:lpstr>
      <vt:lpstr>Famous People</vt:lpstr>
      <vt:lpstr>Diapositiva 6</vt:lpstr>
      <vt:lpstr>Places to Visit</vt:lpstr>
      <vt:lpstr>Diapositiva 8</vt:lpstr>
      <vt:lpstr>Saint Patrick’s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JOANNE</dc:creator>
  <cp:lastModifiedBy>Usuario</cp:lastModifiedBy>
  <cp:revision>67</cp:revision>
  <dcterms:created xsi:type="dcterms:W3CDTF">2014-02-04T15:19:21Z</dcterms:created>
  <dcterms:modified xsi:type="dcterms:W3CDTF">2014-02-21T11:09:46Z</dcterms:modified>
</cp:coreProperties>
</file>